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34" r:id="rId13"/>
    <p:sldId id="335" r:id="rId14"/>
    <p:sldId id="336" r:id="rId15"/>
    <p:sldId id="267" r:id="rId16"/>
    <p:sldId id="268" r:id="rId17"/>
    <p:sldId id="337" r:id="rId18"/>
    <p:sldId id="338" r:id="rId19"/>
    <p:sldId id="277" r:id="rId20"/>
    <p:sldId id="284" r:id="rId21"/>
    <p:sldId id="273" r:id="rId22"/>
    <p:sldId id="339" r:id="rId23"/>
    <p:sldId id="340" r:id="rId24"/>
    <p:sldId id="276" r:id="rId25"/>
    <p:sldId id="341" r:id="rId26"/>
    <p:sldId id="278" r:id="rId27"/>
    <p:sldId id="280" r:id="rId28"/>
    <p:sldId id="281" r:id="rId29"/>
    <p:sldId id="282" r:id="rId30"/>
    <p:sldId id="283" r:id="rId31"/>
    <p:sldId id="342" r:id="rId32"/>
    <p:sldId id="286" r:id="rId33"/>
    <p:sldId id="285" r:id="rId34"/>
    <p:sldId id="343" r:id="rId35"/>
    <p:sldId id="344" r:id="rId36"/>
    <p:sldId id="345" r:id="rId37"/>
    <p:sldId id="294" r:id="rId38"/>
    <p:sldId id="291" r:id="rId39"/>
    <p:sldId id="292" r:id="rId40"/>
    <p:sldId id="293" r:id="rId41"/>
    <p:sldId id="321" r:id="rId42"/>
    <p:sldId id="295" r:id="rId43"/>
    <p:sldId id="296" r:id="rId44"/>
    <p:sldId id="297" r:id="rId45"/>
    <p:sldId id="288" r:id="rId46"/>
    <p:sldId id="299" r:id="rId47"/>
    <p:sldId id="300" r:id="rId48"/>
    <p:sldId id="301" r:id="rId49"/>
    <p:sldId id="302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55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565475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Abadi"/>
                <a:ea typeface="SF Pro" pitchFamily="2" charset="0"/>
                <a:cs typeface="SF Pro" pitchFamily="2" charset="0"/>
              </a:rPr>
              <a:t>JAYASHREE SAHA</a:t>
            </a:r>
          </a:p>
          <a:p>
            <a:r>
              <a:rPr lang="en-US" sz="3200" dirty="0">
                <a:solidFill>
                  <a:srgbClr val="FFFF00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16-06-2024</a:t>
            </a:r>
          </a:p>
          <a:p>
            <a:r>
              <a:rPr lang="en-US" sz="3200" dirty="0">
                <a:solidFill>
                  <a:srgbClr val="FFFF00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saha.jayashree91@gmail.com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424B2B-A5A5-C73B-FB23-79569693BFDF}"/>
              </a:ext>
            </a:extLst>
          </p:cNvPr>
          <p:cNvSpPr/>
          <p:nvPr/>
        </p:nvSpPr>
        <p:spPr>
          <a:xfrm>
            <a:off x="1" y="262406"/>
            <a:ext cx="9690264" cy="128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ROCKET LAUNCH FIRST STAGE SUCCESSFUL LANDING RATE PREDICTION &amp; COST PREDICTION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7299" y="1341942"/>
            <a:ext cx="7023963" cy="556262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491342">
              <a:lnSpc>
                <a:spcPct val="111800"/>
              </a:lnSpc>
              <a:spcBef>
                <a:spcPts val="58"/>
              </a:spcBef>
            </a:pPr>
            <a:r>
              <a:rPr sz="1789" spc="39" dirty="0">
                <a:latin typeface="Microsoft Sans Serif"/>
                <a:cs typeface="Microsoft Sans Serif"/>
              </a:rPr>
              <a:t>In </a:t>
            </a:r>
            <a:r>
              <a:rPr sz="1789" spc="82" dirty="0">
                <a:latin typeface="Microsoft Sans Serif"/>
                <a:cs typeface="Microsoft Sans Serif"/>
              </a:rPr>
              <a:t>the </a:t>
            </a:r>
            <a:r>
              <a:rPr sz="1789" spc="58" dirty="0">
                <a:latin typeface="Microsoft Sans Serif"/>
                <a:cs typeface="Microsoft Sans Serif"/>
              </a:rPr>
              <a:t>data </a:t>
            </a:r>
            <a:r>
              <a:rPr sz="1789" spc="36" dirty="0">
                <a:latin typeface="Microsoft Sans Serif"/>
                <a:cs typeface="Microsoft Sans Serif"/>
              </a:rPr>
              <a:t>set, </a:t>
            </a:r>
            <a:r>
              <a:rPr sz="1789" spc="64" dirty="0">
                <a:latin typeface="Microsoft Sans Serif"/>
                <a:cs typeface="Microsoft Sans Serif"/>
              </a:rPr>
              <a:t>there </a:t>
            </a:r>
            <a:r>
              <a:rPr sz="1789" spc="18" dirty="0">
                <a:latin typeface="Microsoft Sans Serif"/>
                <a:cs typeface="Microsoft Sans Serif"/>
              </a:rPr>
              <a:t>are </a:t>
            </a:r>
            <a:r>
              <a:rPr sz="1789" spc="21" dirty="0">
                <a:latin typeface="Microsoft Sans Serif"/>
                <a:cs typeface="Microsoft Sans Serif"/>
              </a:rPr>
              <a:t>several </a:t>
            </a:r>
            <a:r>
              <a:rPr sz="1789" spc="79" dirty="0">
                <a:latin typeface="Microsoft Sans Serif"/>
                <a:cs typeface="Microsoft Sans Serif"/>
              </a:rPr>
              <a:t>different </a:t>
            </a:r>
            <a:r>
              <a:rPr sz="1789" spc="15" dirty="0">
                <a:latin typeface="Microsoft Sans Serif"/>
                <a:cs typeface="Microsoft Sans Serif"/>
              </a:rPr>
              <a:t>cases </a:t>
            </a:r>
            <a:r>
              <a:rPr sz="1789" spc="64" dirty="0">
                <a:latin typeface="Microsoft Sans Serif"/>
                <a:cs typeface="Microsoft Sans Serif"/>
              </a:rPr>
              <a:t>where </a:t>
            </a:r>
            <a:r>
              <a:rPr sz="1789" spc="82" dirty="0">
                <a:latin typeface="Microsoft Sans Serif"/>
                <a:cs typeface="Microsoft Sans Serif"/>
              </a:rPr>
              <a:t>the </a:t>
            </a:r>
            <a:r>
              <a:rPr sz="1789" spc="85" dirty="0">
                <a:latin typeface="Microsoft Sans Serif"/>
                <a:cs typeface="Microsoft Sans Serif"/>
              </a:rPr>
              <a:t> </a:t>
            </a:r>
            <a:r>
              <a:rPr sz="1789" spc="76" dirty="0">
                <a:latin typeface="Microsoft Sans Serif"/>
                <a:cs typeface="Microsoft Sans Serif"/>
              </a:rPr>
              <a:t>booster </a:t>
            </a:r>
            <a:r>
              <a:rPr sz="1789" spc="106" dirty="0">
                <a:latin typeface="Microsoft Sans Serif"/>
                <a:cs typeface="Microsoft Sans Serif"/>
              </a:rPr>
              <a:t>did </a:t>
            </a:r>
            <a:r>
              <a:rPr sz="1789" spc="103" dirty="0">
                <a:latin typeface="Microsoft Sans Serif"/>
                <a:cs typeface="Microsoft Sans Serif"/>
              </a:rPr>
              <a:t>not </a:t>
            </a:r>
            <a:r>
              <a:rPr sz="1789" spc="61" dirty="0">
                <a:latin typeface="Microsoft Sans Serif"/>
                <a:cs typeface="Microsoft Sans Serif"/>
              </a:rPr>
              <a:t>land </a:t>
            </a:r>
            <a:r>
              <a:rPr sz="1789" spc="39" dirty="0">
                <a:latin typeface="Microsoft Sans Serif"/>
                <a:cs typeface="Microsoft Sans Serif"/>
              </a:rPr>
              <a:t>successfully. </a:t>
            </a:r>
            <a:r>
              <a:rPr sz="1789" spc="61" dirty="0">
                <a:latin typeface="Microsoft Sans Serif"/>
                <a:cs typeface="Microsoft Sans Serif"/>
              </a:rPr>
              <a:t>Sometimes </a:t>
            </a:r>
            <a:r>
              <a:rPr sz="1789" spc="-24" dirty="0">
                <a:latin typeface="Microsoft Sans Serif"/>
                <a:cs typeface="Microsoft Sans Serif"/>
              </a:rPr>
              <a:t>a </a:t>
            </a:r>
            <a:r>
              <a:rPr sz="1789" spc="73" dirty="0">
                <a:latin typeface="Microsoft Sans Serif"/>
                <a:cs typeface="Microsoft Sans Serif"/>
              </a:rPr>
              <a:t>landing </a:t>
            </a:r>
            <a:r>
              <a:rPr sz="1789" spc="21" dirty="0">
                <a:latin typeface="Microsoft Sans Serif"/>
                <a:cs typeface="Microsoft Sans Serif"/>
              </a:rPr>
              <a:t>was </a:t>
            </a:r>
            <a:r>
              <a:rPr sz="1789" spc="24" dirty="0">
                <a:latin typeface="Microsoft Sans Serif"/>
                <a:cs typeface="Microsoft Sans Serif"/>
              </a:rPr>
              <a:t> </a:t>
            </a:r>
            <a:r>
              <a:rPr sz="1789" spc="94" dirty="0">
                <a:latin typeface="Microsoft Sans Serif"/>
                <a:cs typeface="Microsoft Sans Serif"/>
              </a:rPr>
              <a:t>attempted </a:t>
            </a:r>
            <a:r>
              <a:rPr sz="1789" spc="115" dirty="0">
                <a:latin typeface="Microsoft Sans Serif"/>
                <a:cs typeface="Microsoft Sans Serif"/>
              </a:rPr>
              <a:t>but </a:t>
            </a:r>
            <a:r>
              <a:rPr sz="1789" spc="58" dirty="0">
                <a:latin typeface="Microsoft Sans Serif"/>
                <a:cs typeface="Microsoft Sans Serif"/>
              </a:rPr>
              <a:t>failed </a:t>
            </a:r>
            <a:r>
              <a:rPr sz="1789" spc="76" dirty="0">
                <a:latin typeface="Microsoft Sans Serif"/>
                <a:cs typeface="Microsoft Sans Serif"/>
              </a:rPr>
              <a:t>due </a:t>
            </a:r>
            <a:r>
              <a:rPr sz="1789" spc="115" dirty="0">
                <a:latin typeface="Microsoft Sans Serif"/>
                <a:cs typeface="Microsoft Sans Serif"/>
              </a:rPr>
              <a:t>to </a:t>
            </a:r>
            <a:r>
              <a:rPr sz="1789" spc="27" dirty="0">
                <a:latin typeface="Microsoft Sans Serif"/>
                <a:cs typeface="Microsoft Sans Serif"/>
              </a:rPr>
              <a:t>an </a:t>
            </a:r>
            <a:r>
              <a:rPr sz="1789" spc="76" dirty="0">
                <a:latin typeface="Microsoft Sans Serif"/>
                <a:cs typeface="Microsoft Sans Serif"/>
              </a:rPr>
              <a:t>accident; </a:t>
            </a:r>
            <a:r>
              <a:rPr sz="1789" spc="82" dirty="0">
                <a:latin typeface="Microsoft Sans Serif"/>
                <a:cs typeface="Microsoft Sans Serif"/>
              </a:rPr>
              <a:t>for </a:t>
            </a:r>
            <a:r>
              <a:rPr sz="1789" spc="49" dirty="0">
                <a:latin typeface="Microsoft Sans Serif"/>
                <a:cs typeface="Microsoft Sans Serif"/>
              </a:rPr>
              <a:t>example, </a:t>
            </a:r>
            <a:r>
              <a:rPr sz="1789" spc="6" dirty="0">
                <a:latin typeface="Microsoft Sans Serif"/>
                <a:cs typeface="Microsoft Sans Serif"/>
              </a:rPr>
              <a:t>True </a:t>
            </a:r>
            <a:r>
              <a:rPr sz="1789" spc="9" dirty="0">
                <a:latin typeface="Microsoft Sans Serif"/>
                <a:cs typeface="Microsoft Sans Serif"/>
              </a:rPr>
              <a:t> </a:t>
            </a:r>
            <a:r>
              <a:rPr sz="1789" spc="58" dirty="0">
                <a:latin typeface="Microsoft Sans Serif"/>
                <a:cs typeface="Microsoft Sans Serif"/>
              </a:rPr>
              <a:t>Ocean </a:t>
            </a:r>
            <a:r>
              <a:rPr sz="1789" spc="39" dirty="0">
                <a:latin typeface="Microsoft Sans Serif"/>
                <a:cs typeface="Microsoft Sans Serif"/>
              </a:rPr>
              <a:t>means </a:t>
            </a:r>
            <a:r>
              <a:rPr sz="1789" spc="82" dirty="0">
                <a:latin typeface="Microsoft Sans Serif"/>
                <a:cs typeface="Microsoft Sans Serif"/>
              </a:rPr>
              <a:t>the </a:t>
            </a:r>
            <a:r>
              <a:rPr sz="1789" spc="52" dirty="0">
                <a:latin typeface="Microsoft Sans Serif"/>
                <a:cs typeface="Microsoft Sans Serif"/>
              </a:rPr>
              <a:t>mission </a:t>
            </a:r>
            <a:r>
              <a:rPr sz="1789" spc="100" dirty="0">
                <a:latin typeface="Microsoft Sans Serif"/>
                <a:cs typeface="Microsoft Sans Serif"/>
              </a:rPr>
              <a:t>outcome </a:t>
            </a:r>
            <a:r>
              <a:rPr sz="1789" spc="21" dirty="0">
                <a:latin typeface="Microsoft Sans Serif"/>
                <a:cs typeface="Microsoft Sans Serif"/>
              </a:rPr>
              <a:t>was </a:t>
            </a:r>
            <a:r>
              <a:rPr sz="1789" spc="52" dirty="0">
                <a:latin typeface="Microsoft Sans Serif"/>
                <a:cs typeface="Microsoft Sans Serif"/>
              </a:rPr>
              <a:t>successfully </a:t>
            </a:r>
            <a:r>
              <a:rPr sz="1789" spc="67" dirty="0">
                <a:latin typeface="Microsoft Sans Serif"/>
                <a:cs typeface="Microsoft Sans Serif"/>
              </a:rPr>
              <a:t>landed </a:t>
            </a:r>
            <a:r>
              <a:rPr sz="1789" spc="-467" dirty="0">
                <a:latin typeface="Microsoft Sans Serif"/>
                <a:cs typeface="Microsoft Sans Serif"/>
              </a:rPr>
              <a:t> </a:t>
            </a:r>
            <a:r>
              <a:rPr sz="1789" spc="115" dirty="0">
                <a:latin typeface="Microsoft Sans Serif"/>
                <a:cs typeface="Microsoft Sans Serif"/>
              </a:rPr>
              <a:t>to </a:t>
            </a:r>
            <a:r>
              <a:rPr sz="1789" spc="-24" dirty="0">
                <a:latin typeface="Microsoft Sans Serif"/>
                <a:cs typeface="Microsoft Sans Serif"/>
              </a:rPr>
              <a:t>a </a:t>
            </a:r>
            <a:r>
              <a:rPr sz="1789" spc="61" dirty="0">
                <a:latin typeface="Microsoft Sans Serif"/>
                <a:cs typeface="Microsoft Sans Serif"/>
              </a:rPr>
              <a:t>speci</a:t>
            </a:r>
            <a:r>
              <a:rPr sz="1789" spc="61" dirty="0">
                <a:latin typeface="Times New Roman"/>
                <a:cs typeface="Times New Roman"/>
              </a:rPr>
              <a:t>f</a:t>
            </a:r>
            <a:r>
              <a:rPr sz="1789" spc="61" dirty="0">
                <a:latin typeface="Microsoft Sans Serif"/>
                <a:cs typeface="Microsoft Sans Serif"/>
              </a:rPr>
              <a:t>ic </a:t>
            </a:r>
            <a:r>
              <a:rPr sz="1789" spc="73" dirty="0">
                <a:latin typeface="Microsoft Sans Serif"/>
                <a:cs typeface="Microsoft Sans Serif"/>
              </a:rPr>
              <a:t>region </a:t>
            </a:r>
            <a:r>
              <a:rPr sz="1789" spc="106" dirty="0">
                <a:latin typeface="Microsoft Sans Serif"/>
                <a:cs typeface="Microsoft Sans Serif"/>
              </a:rPr>
              <a:t>of </a:t>
            </a:r>
            <a:r>
              <a:rPr sz="1789" spc="82" dirty="0">
                <a:latin typeface="Microsoft Sans Serif"/>
                <a:cs typeface="Microsoft Sans Serif"/>
              </a:rPr>
              <a:t>the </a:t>
            </a:r>
            <a:r>
              <a:rPr sz="1789" spc="61" dirty="0">
                <a:latin typeface="Microsoft Sans Serif"/>
                <a:cs typeface="Microsoft Sans Serif"/>
              </a:rPr>
              <a:t>ocean </a:t>
            </a:r>
            <a:r>
              <a:rPr sz="1789" spc="69" dirty="0">
                <a:latin typeface="Microsoft Sans Serif"/>
                <a:cs typeface="Microsoft Sans Serif"/>
              </a:rPr>
              <a:t>while </a:t>
            </a:r>
            <a:r>
              <a:rPr sz="1789" spc="-24" dirty="0">
                <a:latin typeface="Microsoft Sans Serif"/>
                <a:cs typeface="Microsoft Sans Serif"/>
              </a:rPr>
              <a:t>False </a:t>
            </a:r>
            <a:r>
              <a:rPr sz="1789" spc="58" dirty="0">
                <a:latin typeface="Microsoft Sans Serif"/>
                <a:cs typeface="Microsoft Sans Serif"/>
              </a:rPr>
              <a:t>Ocean </a:t>
            </a:r>
            <a:r>
              <a:rPr sz="1789" spc="39" dirty="0">
                <a:latin typeface="Microsoft Sans Serif"/>
                <a:cs typeface="Microsoft Sans Serif"/>
              </a:rPr>
              <a:t>means </a:t>
            </a:r>
            <a:r>
              <a:rPr sz="1789" spc="42" dirty="0">
                <a:latin typeface="Microsoft Sans Serif"/>
                <a:cs typeface="Microsoft Sans Serif"/>
              </a:rPr>
              <a:t> </a:t>
            </a:r>
            <a:r>
              <a:rPr sz="1789" spc="82" dirty="0">
                <a:latin typeface="Microsoft Sans Serif"/>
                <a:cs typeface="Microsoft Sans Serif"/>
              </a:rPr>
              <a:t>the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52" dirty="0">
                <a:latin typeface="Microsoft Sans Serif"/>
                <a:cs typeface="Microsoft Sans Serif"/>
              </a:rPr>
              <a:t>mission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100" dirty="0">
                <a:latin typeface="Microsoft Sans Serif"/>
                <a:cs typeface="Microsoft Sans Serif"/>
              </a:rPr>
              <a:t>outcome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21" dirty="0">
                <a:latin typeface="Microsoft Sans Serif"/>
                <a:cs typeface="Microsoft Sans Serif"/>
              </a:rPr>
              <a:t>was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55" dirty="0">
                <a:latin typeface="Microsoft Sans Serif"/>
                <a:cs typeface="Microsoft Sans Serif"/>
              </a:rPr>
              <a:t>unsuccessfully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67" dirty="0">
                <a:latin typeface="Microsoft Sans Serif"/>
                <a:cs typeface="Microsoft Sans Serif"/>
              </a:rPr>
              <a:t>landed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115" dirty="0">
                <a:latin typeface="Microsoft Sans Serif"/>
                <a:cs typeface="Microsoft Sans Serif"/>
              </a:rPr>
              <a:t>to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-24" dirty="0">
                <a:latin typeface="Microsoft Sans Serif"/>
                <a:cs typeface="Microsoft Sans Serif"/>
              </a:rPr>
              <a:t>a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61" dirty="0">
                <a:latin typeface="Microsoft Sans Serif"/>
                <a:cs typeface="Microsoft Sans Serif"/>
              </a:rPr>
              <a:t>speci</a:t>
            </a:r>
            <a:r>
              <a:rPr sz="1789" spc="61" dirty="0">
                <a:latin typeface="Times New Roman"/>
                <a:cs typeface="Times New Roman"/>
              </a:rPr>
              <a:t>f</a:t>
            </a:r>
            <a:r>
              <a:rPr sz="1789" spc="61" dirty="0">
                <a:latin typeface="Microsoft Sans Serif"/>
                <a:cs typeface="Microsoft Sans Serif"/>
              </a:rPr>
              <a:t>ic </a:t>
            </a:r>
            <a:r>
              <a:rPr sz="1789" spc="-467" dirty="0">
                <a:latin typeface="Microsoft Sans Serif"/>
                <a:cs typeface="Microsoft Sans Serif"/>
              </a:rPr>
              <a:t> </a:t>
            </a:r>
            <a:r>
              <a:rPr sz="1789" spc="73" dirty="0">
                <a:latin typeface="Microsoft Sans Serif"/>
                <a:cs typeface="Microsoft Sans Serif"/>
              </a:rPr>
              <a:t>region </a:t>
            </a:r>
            <a:r>
              <a:rPr sz="1789" spc="106" dirty="0">
                <a:latin typeface="Microsoft Sans Serif"/>
                <a:cs typeface="Microsoft Sans Serif"/>
              </a:rPr>
              <a:t>of </a:t>
            </a:r>
            <a:r>
              <a:rPr sz="1789" spc="82" dirty="0">
                <a:latin typeface="Microsoft Sans Serif"/>
                <a:cs typeface="Microsoft Sans Serif"/>
              </a:rPr>
              <a:t>the </a:t>
            </a:r>
            <a:r>
              <a:rPr sz="1789" spc="52" dirty="0">
                <a:latin typeface="Microsoft Sans Serif"/>
                <a:cs typeface="Microsoft Sans Serif"/>
              </a:rPr>
              <a:t>ocean. </a:t>
            </a:r>
            <a:r>
              <a:rPr sz="1789" spc="6" dirty="0">
                <a:latin typeface="Microsoft Sans Serif"/>
                <a:cs typeface="Microsoft Sans Serif"/>
              </a:rPr>
              <a:t>True </a:t>
            </a:r>
            <a:r>
              <a:rPr sz="1789" spc="-97" dirty="0">
                <a:latin typeface="Microsoft Sans Serif"/>
                <a:cs typeface="Microsoft Sans Serif"/>
              </a:rPr>
              <a:t>RTLS </a:t>
            </a:r>
            <a:r>
              <a:rPr sz="1789" spc="39" dirty="0">
                <a:latin typeface="Microsoft Sans Serif"/>
                <a:cs typeface="Microsoft Sans Serif"/>
              </a:rPr>
              <a:t>means </a:t>
            </a:r>
            <a:r>
              <a:rPr sz="1789" spc="82" dirty="0">
                <a:latin typeface="Microsoft Sans Serif"/>
                <a:cs typeface="Microsoft Sans Serif"/>
              </a:rPr>
              <a:t>the </a:t>
            </a:r>
            <a:r>
              <a:rPr sz="1789" spc="52" dirty="0">
                <a:latin typeface="Microsoft Sans Serif"/>
                <a:cs typeface="Microsoft Sans Serif"/>
              </a:rPr>
              <a:t>mission </a:t>
            </a:r>
            <a:r>
              <a:rPr sz="1789" spc="100" dirty="0">
                <a:latin typeface="Microsoft Sans Serif"/>
                <a:cs typeface="Microsoft Sans Serif"/>
              </a:rPr>
              <a:t>outcome </a:t>
            </a:r>
            <a:r>
              <a:rPr sz="1789" spc="103" dirty="0">
                <a:latin typeface="Microsoft Sans Serif"/>
                <a:cs typeface="Microsoft Sans Serif"/>
              </a:rPr>
              <a:t> </a:t>
            </a:r>
            <a:r>
              <a:rPr sz="1789" spc="21" dirty="0">
                <a:latin typeface="Microsoft Sans Serif"/>
                <a:cs typeface="Microsoft Sans Serif"/>
              </a:rPr>
              <a:t>was </a:t>
            </a:r>
            <a:r>
              <a:rPr sz="1789" spc="52" dirty="0">
                <a:latin typeface="Microsoft Sans Serif"/>
                <a:cs typeface="Microsoft Sans Serif"/>
              </a:rPr>
              <a:t>successfully </a:t>
            </a:r>
            <a:r>
              <a:rPr sz="1789" spc="67" dirty="0">
                <a:latin typeface="Microsoft Sans Serif"/>
                <a:cs typeface="Microsoft Sans Serif"/>
              </a:rPr>
              <a:t>landed </a:t>
            </a:r>
            <a:r>
              <a:rPr sz="1789" spc="115" dirty="0">
                <a:latin typeface="Microsoft Sans Serif"/>
                <a:cs typeface="Microsoft Sans Serif"/>
              </a:rPr>
              <a:t>to </a:t>
            </a:r>
            <a:r>
              <a:rPr sz="1789" spc="-24" dirty="0">
                <a:latin typeface="Microsoft Sans Serif"/>
                <a:cs typeface="Microsoft Sans Serif"/>
              </a:rPr>
              <a:t>a </a:t>
            </a:r>
            <a:r>
              <a:rPr sz="1789" spc="94" dirty="0">
                <a:latin typeface="Microsoft Sans Serif"/>
                <a:cs typeface="Microsoft Sans Serif"/>
              </a:rPr>
              <a:t>ground </a:t>
            </a:r>
            <a:r>
              <a:rPr sz="1789" spc="79" dirty="0">
                <a:latin typeface="Microsoft Sans Serif"/>
                <a:cs typeface="Microsoft Sans Serif"/>
              </a:rPr>
              <a:t>pad </a:t>
            </a:r>
            <a:r>
              <a:rPr sz="1789" spc="-24" dirty="0">
                <a:latin typeface="Microsoft Sans Serif"/>
                <a:cs typeface="Microsoft Sans Serif"/>
              </a:rPr>
              <a:t>False </a:t>
            </a:r>
            <a:r>
              <a:rPr sz="1789" spc="-97" dirty="0">
                <a:latin typeface="Microsoft Sans Serif"/>
                <a:cs typeface="Microsoft Sans Serif"/>
              </a:rPr>
              <a:t>RTLS </a:t>
            </a:r>
            <a:r>
              <a:rPr sz="1789" spc="39" dirty="0">
                <a:latin typeface="Microsoft Sans Serif"/>
                <a:cs typeface="Microsoft Sans Serif"/>
              </a:rPr>
              <a:t>means </a:t>
            </a:r>
            <a:r>
              <a:rPr sz="1789" spc="42" dirty="0">
                <a:latin typeface="Microsoft Sans Serif"/>
                <a:cs typeface="Microsoft Sans Serif"/>
              </a:rPr>
              <a:t> </a:t>
            </a:r>
            <a:r>
              <a:rPr sz="1789" spc="82" dirty="0">
                <a:latin typeface="Microsoft Sans Serif"/>
                <a:cs typeface="Microsoft Sans Serif"/>
              </a:rPr>
              <a:t>the </a:t>
            </a:r>
            <a:r>
              <a:rPr sz="1789" spc="52" dirty="0">
                <a:latin typeface="Microsoft Sans Serif"/>
                <a:cs typeface="Microsoft Sans Serif"/>
              </a:rPr>
              <a:t>mission </a:t>
            </a:r>
            <a:r>
              <a:rPr sz="1789" spc="100" dirty="0">
                <a:latin typeface="Microsoft Sans Serif"/>
                <a:cs typeface="Microsoft Sans Serif"/>
              </a:rPr>
              <a:t>outcome </a:t>
            </a:r>
            <a:r>
              <a:rPr sz="1789" spc="21" dirty="0">
                <a:latin typeface="Microsoft Sans Serif"/>
                <a:cs typeface="Microsoft Sans Serif"/>
              </a:rPr>
              <a:t>was </a:t>
            </a:r>
            <a:r>
              <a:rPr sz="1789" spc="55" dirty="0">
                <a:latin typeface="Microsoft Sans Serif"/>
                <a:cs typeface="Microsoft Sans Serif"/>
              </a:rPr>
              <a:t>unsuccessfully </a:t>
            </a:r>
            <a:r>
              <a:rPr sz="1789" spc="67" dirty="0">
                <a:latin typeface="Microsoft Sans Serif"/>
                <a:cs typeface="Microsoft Sans Serif"/>
              </a:rPr>
              <a:t>landed </a:t>
            </a:r>
            <a:r>
              <a:rPr sz="1789" spc="115" dirty="0">
                <a:latin typeface="Microsoft Sans Serif"/>
                <a:cs typeface="Microsoft Sans Serif"/>
              </a:rPr>
              <a:t>to </a:t>
            </a:r>
            <a:r>
              <a:rPr sz="1789" spc="-24" dirty="0">
                <a:latin typeface="Microsoft Sans Serif"/>
                <a:cs typeface="Microsoft Sans Serif"/>
              </a:rPr>
              <a:t>a </a:t>
            </a:r>
            <a:r>
              <a:rPr sz="1789" spc="94" dirty="0">
                <a:latin typeface="Microsoft Sans Serif"/>
                <a:cs typeface="Microsoft Sans Serif"/>
              </a:rPr>
              <a:t>ground </a:t>
            </a:r>
            <a:r>
              <a:rPr sz="1789" spc="-470" dirty="0">
                <a:latin typeface="Microsoft Sans Serif"/>
                <a:cs typeface="Microsoft Sans Serif"/>
              </a:rPr>
              <a:t> </a:t>
            </a:r>
            <a:r>
              <a:rPr sz="1789" spc="6" dirty="0">
                <a:latin typeface="Microsoft Sans Serif"/>
                <a:cs typeface="Microsoft Sans Serif"/>
              </a:rPr>
              <a:t>pad.True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-49" dirty="0">
                <a:latin typeface="Microsoft Sans Serif"/>
                <a:cs typeface="Microsoft Sans Serif"/>
              </a:rPr>
              <a:t>ASDS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39" dirty="0">
                <a:latin typeface="Microsoft Sans Serif"/>
                <a:cs typeface="Microsoft Sans Serif"/>
              </a:rPr>
              <a:t>means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82" dirty="0">
                <a:latin typeface="Microsoft Sans Serif"/>
                <a:cs typeface="Microsoft Sans Serif"/>
              </a:rPr>
              <a:t>the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52" dirty="0">
                <a:latin typeface="Microsoft Sans Serif"/>
                <a:cs typeface="Microsoft Sans Serif"/>
              </a:rPr>
              <a:t>mission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100" dirty="0">
                <a:latin typeface="Microsoft Sans Serif"/>
                <a:cs typeface="Microsoft Sans Serif"/>
              </a:rPr>
              <a:t>outcome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21" dirty="0">
                <a:latin typeface="Microsoft Sans Serif"/>
                <a:cs typeface="Microsoft Sans Serif"/>
              </a:rPr>
              <a:t>was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52" dirty="0">
                <a:latin typeface="Microsoft Sans Serif"/>
                <a:cs typeface="Microsoft Sans Serif"/>
              </a:rPr>
              <a:t>successfully </a:t>
            </a:r>
            <a:r>
              <a:rPr sz="1789" spc="-464" dirty="0">
                <a:latin typeface="Microsoft Sans Serif"/>
                <a:cs typeface="Microsoft Sans Serif"/>
              </a:rPr>
              <a:t> </a:t>
            </a:r>
            <a:r>
              <a:rPr sz="1789" spc="67" dirty="0">
                <a:latin typeface="Microsoft Sans Serif"/>
                <a:cs typeface="Microsoft Sans Serif"/>
              </a:rPr>
              <a:t>landed </a:t>
            </a:r>
            <a:r>
              <a:rPr sz="1789" spc="85" dirty="0">
                <a:latin typeface="Microsoft Sans Serif"/>
                <a:cs typeface="Microsoft Sans Serif"/>
              </a:rPr>
              <a:t>on </a:t>
            </a:r>
            <a:r>
              <a:rPr sz="1789" spc="-24" dirty="0">
                <a:latin typeface="Microsoft Sans Serif"/>
                <a:cs typeface="Microsoft Sans Serif"/>
              </a:rPr>
              <a:t>a </a:t>
            </a:r>
            <a:r>
              <a:rPr sz="1789" spc="76" dirty="0">
                <a:latin typeface="Microsoft Sans Serif"/>
                <a:cs typeface="Microsoft Sans Serif"/>
              </a:rPr>
              <a:t>drone </a:t>
            </a:r>
            <a:r>
              <a:rPr sz="1789" spc="58" dirty="0">
                <a:latin typeface="Microsoft Sans Serif"/>
                <a:cs typeface="Microsoft Sans Serif"/>
              </a:rPr>
              <a:t>ship </a:t>
            </a:r>
            <a:r>
              <a:rPr sz="1789" spc="-24" dirty="0">
                <a:latin typeface="Microsoft Sans Serif"/>
                <a:cs typeface="Microsoft Sans Serif"/>
              </a:rPr>
              <a:t>False </a:t>
            </a:r>
            <a:r>
              <a:rPr sz="1789" spc="-49" dirty="0">
                <a:latin typeface="Microsoft Sans Serif"/>
                <a:cs typeface="Microsoft Sans Serif"/>
              </a:rPr>
              <a:t>ASDS </a:t>
            </a:r>
            <a:r>
              <a:rPr sz="1789" spc="39" dirty="0">
                <a:latin typeface="Microsoft Sans Serif"/>
                <a:cs typeface="Microsoft Sans Serif"/>
              </a:rPr>
              <a:t>means </a:t>
            </a:r>
            <a:r>
              <a:rPr sz="1789" spc="82" dirty="0">
                <a:latin typeface="Microsoft Sans Serif"/>
                <a:cs typeface="Microsoft Sans Serif"/>
              </a:rPr>
              <a:t>the </a:t>
            </a:r>
            <a:r>
              <a:rPr sz="1789" spc="52" dirty="0">
                <a:latin typeface="Microsoft Sans Serif"/>
                <a:cs typeface="Microsoft Sans Serif"/>
              </a:rPr>
              <a:t>mission </a:t>
            </a:r>
            <a:r>
              <a:rPr sz="1789" spc="55" dirty="0">
                <a:latin typeface="Microsoft Sans Serif"/>
                <a:cs typeface="Microsoft Sans Serif"/>
              </a:rPr>
              <a:t> </a:t>
            </a:r>
            <a:r>
              <a:rPr sz="1789" spc="100" dirty="0">
                <a:latin typeface="Microsoft Sans Serif"/>
                <a:cs typeface="Microsoft Sans Serif"/>
              </a:rPr>
              <a:t>outcome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21" dirty="0">
                <a:latin typeface="Microsoft Sans Serif"/>
                <a:cs typeface="Microsoft Sans Serif"/>
              </a:rPr>
              <a:t>was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55" dirty="0">
                <a:latin typeface="Microsoft Sans Serif"/>
                <a:cs typeface="Microsoft Sans Serif"/>
              </a:rPr>
              <a:t>unsuccessfully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67" dirty="0">
                <a:latin typeface="Microsoft Sans Serif"/>
                <a:cs typeface="Microsoft Sans Serif"/>
              </a:rPr>
              <a:t>landed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85" dirty="0">
                <a:latin typeface="Microsoft Sans Serif"/>
                <a:cs typeface="Microsoft Sans Serif"/>
              </a:rPr>
              <a:t>on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-24" dirty="0">
                <a:latin typeface="Microsoft Sans Serif"/>
                <a:cs typeface="Microsoft Sans Serif"/>
              </a:rPr>
              <a:t>a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76" dirty="0">
                <a:latin typeface="Microsoft Sans Serif"/>
                <a:cs typeface="Microsoft Sans Serif"/>
              </a:rPr>
              <a:t>drone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39" dirty="0">
                <a:latin typeface="Microsoft Sans Serif"/>
                <a:cs typeface="Microsoft Sans Serif"/>
              </a:rPr>
              <a:t>ship.</a:t>
            </a:r>
            <a:endParaRPr sz="1789" dirty="0">
              <a:latin typeface="Microsoft Sans Serif"/>
              <a:cs typeface="Microsoft Sans Serif"/>
            </a:endParaRPr>
          </a:p>
          <a:p>
            <a:pPr marL="7701" marR="581447" algn="just">
              <a:lnSpc>
                <a:spcPct val="111800"/>
              </a:lnSpc>
              <a:spcBef>
                <a:spcPts val="1201"/>
              </a:spcBef>
            </a:pPr>
            <a:r>
              <a:rPr sz="1789" spc="-33" dirty="0">
                <a:latin typeface="Microsoft Sans Serif"/>
                <a:cs typeface="Microsoft Sans Serif"/>
              </a:rPr>
              <a:t>We</a:t>
            </a:r>
            <a:r>
              <a:rPr sz="1789" spc="-3" dirty="0">
                <a:latin typeface="Microsoft Sans Serif"/>
                <a:cs typeface="Microsoft Sans Serif"/>
              </a:rPr>
              <a:t> </a:t>
            </a:r>
            <a:r>
              <a:rPr sz="1789" spc="61" dirty="0">
                <a:latin typeface="Microsoft Sans Serif"/>
                <a:cs typeface="Microsoft Sans Serif"/>
              </a:rPr>
              <a:t>mainly</a:t>
            </a:r>
            <a:r>
              <a:rPr sz="1789" spc="-3" dirty="0">
                <a:latin typeface="Microsoft Sans Serif"/>
                <a:cs typeface="Microsoft Sans Serif"/>
              </a:rPr>
              <a:t> </a:t>
            </a:r>
            <a:r>
              <a:rPr sz="1789" spc="82" dirty="0">
                <a:latin typeface="Microsoft Sans Serif"/>
                <a:cs typeface="Microsoft Sans Serif"/>
              </a:rPr>
              <a:t>convert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61" dirty="0">
                <a:latin typeface="Microsoft Sans Serif"/>
                <a:cs typeface="Microsoft Sans Serif"/>
              </a:rPr>
              <a:t>those</a:t>
            </a:r>
            <a:r>
              <a:rPr sz="1789" spc="-3" dirty="0">
                <a:latin typeface="Microsoft Sans Serif"/>
                <a:cs typeface="Microsoft Sans Serif"/>
              </a:rPr>
              <a:t> </a:t>
            </a:r>
            <a:r>
              <a:rPr sz="1789" spc="85" dirty="0">
                <a:latin typeface="Microsoft Sans Serif"/>
                <a:cs typeface="Microsoft Sans Serif"/>
              </a:rPr>
              <a:t>outcomes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91" dirty="0">
                <a:latin typeface="Microsoft Sans Serif"/>
                <a:cs typeface="Microsoft Sans Serif"/>
              </a:rPr>
              <a:t>into</a:t>
            </a:r>
            <a:r>
              <a:rPr sz="1789" spc="-3" dirty="0">
                <a:latin typeface="Microsoft Sans Serif"/>
                <a:cs typeface="Microsoft Sans Serif"/>
              </a:rPr>
              <a:t> </a:t>
            </a:r>
            <a:r>
              <a:rPr sz="1789" spc="36" dirty="0">
                <a:latin typeface="Microsoft Sans Serif"/>
                <a:cs typeface="Microsoft Sans Serif"/>
              </a:rPr>
              <a:t>Training</a:t>
            </a:r>
            <a:r>
              <a:rPr sz="1789" spc="-3" dirty="0">
                <a:latin typeface="Microsoft Sans Serif"/>
                <a:cs typeface="Microsoft Sans Serif"/>
              </a:rPr>
              <a:t> </a:t>
            </a:r>
            <a:r>
              <a:rPr sz="1789" spc="21" dirty="0">
                <a:latin typeface="Microsoft Sans Serif"/>
                <a:cs typeface="Microsoft Sans Serif"/>
              </a:rPr>
              <a:t>Labels</a:t>
            </a:r>
            <a:r>
              <a:rPr sz="1789" dirty="0">
                <a:latin typeface="Microsoft Sans Serif"/>
                <a:cs typeface="Microsoft Sans Serif"/>
              </a:rPr>
              <a:t> </a:t>
            </a:r>
            <a:r>
              <a:rPr sz="1789" spc="100" dirty="0">
                <a:latin typeface="Microsoft Sans Serif"/>
                <a:cs typeface="Microsoft Sans Serif"/>
              </a:rPr>
              <a:t>with </a:t>
            </a:r>
            <a:r>
              <a:rPr sz="1789" spc="-470" dirty="0">
                <a:latin typeface="Microsoft Sans Serif"/>
                <a:cs typeface="Microsoft Sans Serif"/>
              </a:rPr>
              <a:t> </a:t>
            </a:r>
            <a:r>
              <a:rPr sz="1789" spc="21" dirty="0">
                <a:latin typeface="Microsoft Sans Serif"/>
                <a:cs typeface="Microsoft Sans Serif"/>
              </a:rPr>
              <a:t>“1”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39" dirty="0">
                <a:latin typeface="Microsoft Sans Serif"/>
                <a:cs typeface="Microsoft Sans Serif"/>
              </a:rPr>
              <a:t>means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82" dirty="0">
                <a:latin typeface="Microsoft Sans Serif"/>
                <a:cs typeface="Microsoft Sans Serif"/>
              </a:rPr>
              <a:t>the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76" dirty="0">
                <a:latin typeface="Microsoft Sans Serif"/>
                <a:cs typeface="Microsoft Sans Serif"/>
              </a:rPr>
              <a:t>booster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52" dirty="0">
                <a:latin typeface="Microsoft Sans Serif"/>
                <a:cs typeface="Microsoft Sans Serif"/>
              </a:rPr>
              <a:t>successfully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58" dirty="0">
                <a:latin typeface="Microsoft Sans Serif"/>
                <a:cs typeface="Microsoft Sans Serif"/>
              </a:rPr>
              <a:t>landed,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167" dirty="0">
                <a:latin typeface="Microsoft Sans Serif"/>
                <a:cs typeface="Microsoft Sans Serif"/>
              </a:rPr>
              <a:t>“0”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39" dirty="0">
                <a:latin typeface="Microsoft Sans Serif"/>
                <a:cs typeface="Microsoft Sans Serif"/>
              </a:rPr>
              <a:t>means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94" dirty="0">
                <a:latin typeface="Microsoft Sans Serif"/>
                <a:cs typeface="Microsoft Sans Serif"/>
              </a:rPr>
              <a:t>it</a:t>
            </a:r>
            <a:r>
              <a:rPr sz="1789" spc="3" dirty="0">
                <a:latin typeface="Microsoft Sans Serif"/>
                <a:cs typeface="Microsoft Sans Serif"/>
              </a:rPr>
              <a:t> </a:t>
            </a:r>
            <a:r>
              <a:rPr sz="1789" spc="21" dirty="0">
                <a:latin typeface="Microsoft Sans Serif"/>
                <a:cs typeface="Microsoft Sans Serif"/>
              </a:rPr>
              <a:t>was </a:t>
            </a:r>
            <a:r>
              <a:rPr sz="1789" spc="-467" dirty="0">
                <a:latin typeface="Microsoft Sans Serif"/>
                <a:cs typeface="Microsoft Sans Serif"/>
              </a:rPr>
              <a:t> </a:t>
            </a:r>
            <a:r>
              <a:rPr sz="1789" spc="52" dirty="0">
                <a:latin typeface="Microsoft Sans Serif"/>
                <a:cs typeface="Microsoft Sans Serif"/>
              </a:rPr>
              <a:t>unsuccessful.</a:t>
            </a:r>
            <a:endParaRPr sz="1789" dirty="0">
              <a:latin typeface="Microsoft Sans Serif"/>
              <a:cs typeface="Microsoft Sans Serif"/>
            </a:endParaRPr>
          </a:p>
          <a:p>
            <a:pPr marL="4000815">
              <a:spcBef>
                <a:spcPts val="1483"/>
              </a:spcBef>
            </a:pPr>
            <a:endParaRPr sz="1789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2971" y="1410951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7972878" y="1459442"/>
            <a:ext cx="3104006" cy="4979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79055" marR="3081" indent="-171739">
              <a:lnSpc>
                <a:spcPct val="112200"/>
              </a:lnSpc>
              <a:spcBef>
                <a:spcPts val="58"/>
              </a:spcBef>
            </a:pPr>
            <a:r>
              <a:rPr sz="1486" spc="67" dirty="0">
                <a:latin typeface="Microsoft Sans Serif"/>
                <a:cs typeface="Microsoft Sans Serif"/>
              </a:rPr>
              <a:t>Perform</a:t>
            </a:r>
            <a:r>
              <a:rPr sz="1486" spc="-52" dirty="0">
                <a:latin typeface="Microsoft Sans Serif"/>
                <a:cs typeface="Microsoft Sans Serif"/>
              </a:rPr>
              <a:t> </a:t>
            </a:r>
            <a:r>
              <a:rPr sz="1486" spc="82" dirty="0">
                <a:latin typeface="Microsoft Sans Serif"/>
                <a:cs typeface="Microsoft Sans Serif"/>
              </a:rPr>
              <a:t>exploratory</a:t>
            </a:r>
            <a:r>
              <a:rPr sz="1486" spc="-52" dirty="0">
                <a:latin typeface="Microsoft Sans Serif"/>
                <a:cs typeface="Microsoft Sans Serif"/>
              </a:rPr>
              <a:t> </a:t>
            </a:r>
            <a:r>
              <a:rPr sz="1486" spc="36" dirty="0">
                <a:latin typeface="Microsoft Sans Serif"/>
                <a:cs typeface="Microsoft Sans Serif"/>
              </a:rPr>
              <a:t>Data</a:t>
            </a:r>
            <a:r>
              <a:rPr sz="1486" spc="-52" dirty="0">
                <a:latin typeface="Microsoft Sans Serif"/>
                <a:cs typeface="Microsoft Sans Serif"/>
              </a:rPr>
              <a:t> </a:t>
            </a:r>
            <a:r>
              <a:rPr sz="1486" spc="45" dirty="0">
                <a:latin typeface="Microsoft Sans Serif"/>
                <a:cs typeface="Microsoft Sans Serif"/>
              </a:rPr>
              <a:t>Analysis </a:t>
            </a:r>
            <a:r>
              <a:rPr sz="1486" spc="-385" dirty="0">
                <a:latin typeface="Microsoft Sans Serif"/>
                <a:cs typeface="Microsoft Sans Serif"/>
              </a:rPr>
              <a:t> </a:t>
            </a:r>
            <a:r>
              <a:rPr sz="1486" spc="69" dirty="0">
                <a:latin typeface="Microsoft Sans Serif"/>
                <a:cs typeface="Microsoft Sans Serif"/>
              </a:rPr>
              <a:t>and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85" dirty="0">
                <a:latin typeface="Microsoft Sans Serif"/>
                <a:cs typeface="Microsoft Sans Serif"/>
              </a:rPr>
              <a:t>determine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55" dirty="0">
                <a:latin typeface="Microsoft Sans Serif"/>
                <a:cs typeface="Microsoft Sans Serif"/>
              </a:rPr>
              <a:t>Training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39" dirty="0">
                <a:latin typeface="Microsoft Sans Serif"/>
                <a:cs typeface="Microsoft Sans Serif"/>
              </a:rPr>
              <a:t>Labels</a:t>
            </a:r>
            <a:endParaRPr sz="1486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92902" y="2410260"/>
            <a:ext cx="4063971" cy="634971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7492971" y="3132691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7492971" y="3855123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7796392" y="2458752"/>
            <a:ext cx="3457110" cy="19583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99463" marR="194842" algn="ctr">
              <a:lnSpc>
                <a:spcPct val="112200"/>
              </a:lnSpc>
              <a:spcBef>
                <a:spcPts val="58"/>
              </a:spcBef>
            </a:pPr>
            <a:r>
              <a:rPr sz="1486" spc="64" dirty="0">
                <a:latin typeface="Microsoft Sans Serif"/>
                <a:cs typeface="Microsoft Sans Serif"/>
              </a:rPr>
              <a:t>Calculate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the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94" dirty="0">
                <a:latin typeface="Microsoft Sans Serif"/>
                <a:cs typeface="Microsoft Sans Serif"/>
              </a:rPr>
              <a:t>number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109" dirty="0">
                <a:latin typeface="Microsoft Sans Serif"/>
                <a:cs typeface="Microsoft Sans Serif"/>
              </a:rPr>
              <a:t>of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61" dirty="0">
                <a:latin typeface="Microsoft Sans Serif"/>
                <a:cs typeface="Microsoft Sans Serif"/>
              </a:rPr>
              <a:t>launches </a:t>
            </a:r>
            <a:r>
              <a:rPr sz="1486" spc="-385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on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64" dirty="0">
                <a:latin typeface="Microsoft Sans Serif"/>
                <a:cs typeface="Microsoft Sans Serif"/>
              </a:rPr>
              <a:t>each</a:t>
            </a:r>
            <a:r>
              <a:rPr sz="1486" spc="-39" dirty="0">
                <a:latin typeface="Microsoft Sans Serif"/>
                <a:cs typeface="Microsoft Sans Serif"/>
              </a:rPr>
              <a:t> </a:t>
            </a:r>
            <a:r>
              <a:rPr sz="1486" spc="61" dirty="0">
                <a:latin typeface="Microsoft Sans Serif"/>
                <a:cs typeface="Microsoft Sans Serif"/>
              </a:rPr>
              <a:t>site</a:t>
            </a:r>
            <a:endParaRPr sz="1486">
              <a:latin typeface="Microsoft Sans Serif"/>
              <a:cs typeface="Microsoft Sans Serif"/>
            </a:endParaRPr>
          </a:p>
          <a:p>
            <a:pPr marL="7701" marR="3081" algn="ctr">
              <a:lnSpc>
                <a:spcPct val="112200"/>
              </a:lnSpc>
              <a:spcBef>
                <a:spcPts val="1686"/>
              </a:spcBef>
            </a:pPr>
            <a:r>
              <a:rPr sz="1486" spc="64" dirty="0">
                <a:latin typeface="Microsoft Sans Serif"/>
                <a:cs typeface="Microsoft Sans Serif"/>
              </a:rPr>
              <a:t>Calculate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the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94" dirty="0">
                <a:latin typeface="Microsoft Sans Serif"/>
                <a:cs typeface="Microsoft Sans Serif"/>
              </a:rPr>
              <a:t>number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69" dirty="0">
                <a:latin typeface="Microsoft Sans Serif"/>
                <a:cs typeface="Microsoft Sans Serif"/>
              </a:rPr>
              <a:t>and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occurrence </a:t>
            </a:r>
            <a:r>
              <a:rPr sz="1486" spc="-388" dirty="0">
                <a:latin typeface="Microsoft Sans Serif"/>
                <a:cs typeface="Microsoft Sans Serif"/>
              </a:rPr>
              <a:t> </a:t>
            </a:r>
            <a:r>
              <a:rPr sz="1486" spc="109" dirty="0">
                <a:latin typeface="Microsoft Sans Serif"/>
                <a:cs typeface="Microsoft Sans Serif"/>
              </a:rPr>
              <a:t>of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64" dirty="0">
                <a:latin typeface="Microsoft Sans Serif"/>
                <a:cs typeface="Microsoft Sans Serif"/>
              </a:rPr>
              <a:t>each</a:t>
            </a:r>
            <a:r>
              <a:rPr sz="1486" spc="-39" dirty="0">
                <a:latin typeface="Microsoft Sans Serif"/>
                <a:cs typeface="Microsoft Sans Serif"/>
              </a:rPr>
              <a:t> </a:t>
            </a:r>
            <a:r>
              <a:rPr sz="1486" spc="103" dirty="0">
                <a:latin typeface="Microsoft Sans Serif"/>
                <a:cs typeface="Microsoft Sans Serif"/>
              </a:rPr>
              <a:t>orbit</a:t>
            </a:r>
            <a:endParaRPr sz="1486">
              <a:latin typeface="Microsoft Sans Serif"/>
              <a:cs typeface="Microsoft Sans Serif"/>
            </a:endParaRPr>
          </a:p>
          <a:p>
            <a:pPr marL="192147" marR="3081" indent="-184831">
              <a:lnSpc>
                <a:spcPct val="112200"/>
              </a:lnSpc>
              <a:spcBef>
                <a:spcPts val="1689"/>
              </a:spcBef>
            </a:pPr>
            <a:r>
              <a:rPr sz="1486" spc="64" dirty="0">
                <a:latin typeface="Microsoft Sans Serif"/>
                <a:cs typeface="Microsoft Sans Serif"/>
              </a:rPr>
              <a:t>Calculate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the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94" dirty="0">
                <a:latin typeface="Microsoft Sans Serif"/>
                <a:cs typeface="Microsoft Sans Serif"/>
              </a:rPr>
              <a:t>number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69" dirty="0">
                <a:latin typeface="Microsoft Sans Serif"/>
                <a:cs typeface="Microsoft Sans Serif"/>
              </a:rPr>
              <a:t>and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occurrence </a:t>
            </a:r>
            <a:r>
              <a:rPr sz="1486" spc="-388" dirty="0">
                <a:latin typeface="Microsoft Sans Serif"/>
                <a:cs typeface="Microsoft Sans Serif"/>
              </a:rPr>
              <a:t> </a:t>
            </a:r>
            <a:r>
              <a:rPr sz="1486" spc="109" dirty="0">
                <a:latin typeface="Microsoft Sans Serif"/>
                <a:cs typeface="Microsoft Sans Serif"/>
              </a:rPr>
              <a:t>of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64" dirty="0">
                <a:latin typeface="Microsoft Sans Serif"/>
                <a:cs typeface="Microsoft Sans Serif"/>
              </a:rPr>
              <a:t>mission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100" dirty="0">
                <a:latin typeface="Microsoft Sans Serif"/>
                <a:cs typeface="Microsoft Sans Serif"/>
              </a:rPr>
              <a:t>outcome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per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103" dirty="0">
                <a:latin typeface="Microsoft Sans Serif"/>
                <a:cs typeface="Microsoft Sans Serif"/>
              </a:rPr>
              <a:t>orbit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97" dirty="0">
                <a:latin typeface="Microsoft Sans Serif"/>
                <a:cs typeface="Microsoft Sans Serif"/>
              </a:rPr>
              <a:t>type</a:t>
            </a:r>
            <a:endParaRPr sz="1486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92971" y="4577555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7492971" y="5299987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8099837" y="4626047"/>
            <a:ext cx="2849863" cy="12281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algn="ctr">
              <a:lnSpc>
                <a:spcPct val="112200"/>
              </a:lnSpc>
              <a:spcBef>
                <a:spcPts val="58"/>
              </a:spcBef>
            </a:pPr>
            <a:r>
              <a:rPr sz="1486" spc="58" dirty="0">
                <a:latin typeface="Microsoft Sans Serif"/>
                <a:cs typeface="Microsoft Sans Serif"/>
              </a:rPr>
              <a:t>Create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6" dirty="0">
                <a:latin typeface="Microsoft Sans Serif"/>
                <a:cs typeface="Microsoft Sans Serif"/>
              </a:rPr>
              <a:t>a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79" dirty="0">
                <a:latin typeface="Microsoft Sans Serif"/>
                <a:cs typeface="Microsoft Sans Serif"/>
              </a:rPr>
              <a:t>landing</a:t>
            </a:r>
            <a:r>
              <a:rPr sz="1486" spc="-45" dirty="0">
                <a:latin typeface="Microsoft Sans Serif"/>
                <a:cs typeface="Microsoft Sans Serif"/>
              </a:rPr>
              <a:t> </a:t>
            </a:r>
            <a:r>
              <a:rPr sz="1486" spc="100" dirty="0">
                <a:latin typeface="Microsoft Sans Serif"/>
                <a:cs typeface="Microsoft Sans Serif"/>
              </a:rPr>
              <a:t>outcome</a:t>
            </a:r>
            <a:r>
              <a:rPr sz="1486" spc="-49" dirty="0">
                <a:latin typeface="Microsoft Sans Serif"/>
                <a:cs typeface="Microsoft Sans Serif"/>
              </a:rPr>
              <a:t> </a:t>
            </a:r>
            <a:r>
              <a:rPr sz="1486" spc="61" dirty="0">
                <a:latin typeface="Microsoft Sans Serif"/>
                <a:cs typeface="Microsoft Sans Serif"/>
              </a:rPr>
              <a:t>label </a:t>
            </a:r>
            <a:r>
              <a:rPr sz="1486" spc="-385" dirty="0">
                <a:latin typeface="Microsoft Sans Serif"/>
                <a:cs typeface="Microsoft Sans Serif"/>
              </a:rPr>
              <a:t> </a:t>
            </a:r>
            <a:r>
              <a:rPr sz="1486" spc="109" dirty="0">
                <a:latin typeface="Microsoft Sans Serif"/>
                <a:cs typeface="Microsoft Sans Serif"/>
              </a:rPr>
              <a:t>from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97" dirty="0">
                <a:latin typeface="Microsoft Sans Serif"/>
                <a:cs typeface="Microsoft Sans Serif"/>
              </a:rPr>
              <a:t>Outcome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97" dirty="0">
                <a:latin typeface="Microsoft Sans Serif"/>
                <a:cs typeface="Microsoft Sans Serif"/>
              </a:rPr>
              <a:t>column</a:t>
            </a:r>
            <a:endParaRPr sz="1486">
              <a:latin typeface="Microsoft Sans Serif"/>
              <a:cs typeface="Microsoft Sans Serif"/>
            </a:endParaRPr>
          </a:p>
          <a:p>
            <a:pPr marL="584527" marR="579906" algn="ctr">
              <a:lnSpc>
                <a:spcPct val="112200"/>
              </a:lnSpc>
              <a:spcBef>
                <a:spcPts val="1686"/>
              </a:spcBef>
            </a:pPr>
            <a:r>
              <a:rPr sz="1486" spc="79" dirty="0">
                <a:latin typeface="Microsoft Sans Serif"/>
                <a:cs typeface="Microsoft Sans Serif"/>
              </a:rPr>
              <a:t>Exporting</a:t>
            </a:r>
            <a:r>
              <a:rPr sz="1486" spc="-61" dirty="0">
                <a:latin typeface="Microsoft Sans Serif"/>
                <a:cs typeface="Microsoft Sans Serif"/>
              </a:rPr>
              <a:t> </a:t>
            </a:r>
            <a:r>
              <a:rPr sz="1486" spc="88" dirty="0">
                <a:latin typeface="Microsoft Sans Serif"/>
                <a:cs typeface="Microsoft Sans Serif"/>
              </a:rPr>
              <a:t>the</a:t>
            </a:r>
            <a:r>
              <a:rPr sz="1486" spc="-58" dirty="0">
                <a:latin typeface="Microsoft Sans Serif"/>
                <a:cs typeface="Microsoft Sans Serif"/>
              </a:rPr>
              <a:t> </a:t>
            </a:r>
            <a:r>
              <a:rPr sz="1486" spc="67" dirty="0">
                <a:latin typeface="Microsoft Sans Serif"/>
                <a:cs typeface="Microsoft Sans Serif"/>
              </a:rPr>
              <a:t>data </a:t>
            </a:r>
            <a:r>
              <a:rPr sz="1486" spc="-385" dirty="0">
                <a:latin typeface="Microsoft Sans Serif"/>
                <a:cs typeface="Microsoft Sans Serif"/>
              </a:rPr>
              <a:t> </a:t>
            </a:r>
            <a:r>
              <a:rPr sz="1486" spc="115" dirty="0">
                <a:latin typeface="Microsoft Sans Serif"/>
                <a:cs typeface="Microsoft Sans Serif"/>
              </a:rPr>
              <a:t>to</a:t>
            </a:r>
            <a:r>
              <a:rPr sz="1486" spc="-42" dirty="0">
                <a:latin typeface="Microsoft Sans Serif"/>
                <a:cs typeface="Microsoft Sans Serif"/>
              </a:rPr>
              <a:t> </a:t>
            </a:r>
            <a:r>
              <a:rPr sz="1486" spc="-3" dirty="0">
                <a:latin typeface="Microsoft Sans Serif"/>
                <a:cs typeface="Microsoft Sans Serif"/>
              </a:rPr>
              <a:t>CSV</a:t>
            </a:r>
            <a:endParaRPr sz="1486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332260" y="2062834"/>
            <a:ext cx="385065" cy="324994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D426001-4712-630D-2A60-BC54DF7ECD9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76" y="1357618"/>
            <a:ext cx="3060108" cy="38570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456" b="1" spc="91" dirty="0"/>
              <a:t>Charts</a:t>
            </a:r>
            <a:r>
              <a:rPr sz="2456" b="1" spc="-85" dirty="0"/>
              <a:t> </a:t>
            </a:r>
            <a:r>
              <a:rPr sz="2456" b="1" spc="106" dirty="0"/>
              <a:t>were</a:t>
            </a:r>
            <a:r>
              <a:rPr sz="2456" b="1" spc="-82" dirty="0"/>
              <a:t> </a:t>
            </a:r>
            <a:r>
              <a:rPr sz="2456" b="1" spc="146" dirty="0"/>
              <a:t>plotted:</a:t>
            </a:r>
            <a:endParaRPr sz="2456" b="1" dirty="0"/>
          </a:p>
        </p:txBody>
      </p:sp>
      <p:sp>
        <p:nvSpPr>
          <p:cNvPr id="4" name="object 4"/>
          <p:cNvSpPr txBox="1"/>
          <p:nvPr/>
        </p:nvSpPr>
        <p:spPr>
          <a:xfrm>
            <a:off x="793676" y="1871752"/>
            <a:ext cx="10521504" cy="4762219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464772" marR="10397">
              <a:lnSpc>
                <a:spcPct val="110700"/>
              </a:lnSpc>
              <a:spcBef>
                <a:spcPts val="61"/>
              </a:spcBef>
            </a:pPr>
            <a:r>
              <a:rPr sz="2183" spc="64" dirty="0">
                <a:latin typeface="Microsoft Sans Serif"/>
                <a:cs typeface="Microsoft Sans Serif"/>
              </a:rPr>
              <a:t>Flight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88" dirty="0">
                <a:latin typeface="Microsoft Sans Serif"/>
                <a:cs typeface="Microsoft Sans Serif"/>
              </a:rPr>
              <a:t>Number</a:t>
            </a:r>
            <a:r>
              <a:rPr sz="2183" spc="3" dirty="0">
                <a:latin typeface="Microsoft Sans Serif"/>
                <a:cs typeface="Microsoft Sans Serif"/>
              </a:rPr>
              <a:t> </a:t>
            </a:r>
            <a:r>
              <a:rPr sz="2183" spc="12" dirty="0">
                <a:latin typeface="Microsoft Sans Serif"/>
                <a:cs typeface="Microsoft Sans Serif"/>
              </a:rPr>
              <a:t>vs.</a:t>
            </a:r>
            <a:r>
              <a:rPr sz="2183" spc="3" dirty="0">
                <a:latin typeface="Microsoft Sans Serif"/>
                <a:cs typeface="Microsoft Sans Serif"/>
              </a:rPr>
              <a:t> </a:t>
            </a:r>
            <a:r>
              <a:rPr sz="2183" spc="9" dirty="0">
                <a:latin typeface="Microsoft Sans Serif"/>
                <a:cs typeface="Microsoft Sans Serif"/>
              </a:rPr>
              <a:t>Payload</a:t>
            </a:r>
            <a:r>
              <a:rPr sz="2183" spc="3" dirty="0">
                <a:latin typeface="Microsoft Sans Serif"/>
                <a:cs typeface="Microsoft Sans Serif"/>
              </a:rPr>
              <a:t> </a:t>
            </a:r>
            <a:r>
              <a:rPr sz="2183" spc="-15" dirty="0">
                <a:latin typeface="Microsoft Sans Serif"/>
                <a:cs typeface="Microsoft Sans Serif"/>
              </a:rPr>
              <a:t>Mass,</a:t>
            </a:r>
            <a:r>
              <a:rPr sz="2183" spc="3" dirty="0">
                <a:latin typeface="Microsoft Sans Serif"/>
                <a:cs typeface="Microsoft Sans Serif"/>
              </a:rPr>
              <a:t> </a:t>
            </a:r>
            <a:r>
              <a:rPr sz="2183" spc="64" dirty="0">
                <a:latin typeface="Microsoft Sans Serif"/>
                <a:cs typeface="Microsoft Sans Serif"/>
              </a:rPr>
              <a:t>Flight</a:t>
            </a:r>
            <a:r>
              <a:rPr sz="2183" spc="3" dirty="0">
                <a:latin typeface="Microsoft Sans Serif"/>
                <a:cs typeface="Microsoft Sans Serif"/>
              </a:rPr>
              <a:t> </a:t>
            </a:r>
            <a:r>
              <a:rPr sz="2183" spc="88" dirty="0">
                <a:latin typeface="Microsoft Sans Serif"/>
                <a:cs typeface="Microsoft Sans Serif"/>
              </a:rPr>
              <a:t>Number</a:t>
            </a:r>
            <a:r>
              <a:rPr sz="2183" spc="3" dirty="0">
                <a:latin typeface="Microsoft Sans Serif"/>
                <a:cs typeface="Microsoft Sans Serif"/>
              </a:rPr>
              <a:t> </a:t>
            </a:r>
            <a:r>
              <a:rPr sz="2183" spc="12" dirty="0">
                <a:latin typeface="Microsoft Sans Serif"/>
                <a:cs typeface="Microsoft Sans Serif"/>
              </a:rPr>
              <a:t>vs.</a:t>
            </a:r>
            <a:r>
              <a:rPr sz="2183" spc="3" dirty="0">
                <a:latin typeface="Microsoft Sans Serif"/>
                <a:cs typeface="Microsoft Sans Serif"/>
              </a:rPr>
              <a:t> </a:t>
            </a:r>
            <a:r>
              <a:rPr sz="2183" spc="55" dirty="0">
                <a:latin typeface="Microsoft Sans Serif"/>
                <a:cs typeface="Microsoft Sans Serif"/>
              </a:rPr>
              <a:t>Launch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30" dirty="0">
                <a:latin typeface="Microsoft Sans Serif"/>
                <a:cs typeface="Microsoft Sans Serif"/>
              </a:rPr>
              <a:t>Site,</a:t>
            </a:r>
            <a:r>
              <a:rPr sz="2183" spc="3" dirty="0">
                <a:latin typeface="Microsoft Sans Serif"/>
                <a:cs typeface="Microsoft Sans Serif"/>
              </a:rPr>
              <a:t> </a:t>
            </a:r>
            <a:r>
              <a:rPr sz="2183" spc="9" dirty="0">
                <a:latin typeface="Microsoft Sans Serif"/>
                <a:cs typeface="Microsoft Sans Serif"/>
              </a:rPr>
              <a:t>Payload</a:t>
            </a:r>
            <a:r>
              <a:rPr sz="2183" spc="3" dirty="0">
                <a:latin typeface="Microsoft Sans Serif"/>
                <a:cs typeface="Microsoft Sans Serif"/>
              </a:rPr>
              <a:t> </a:t>
            </a:r>
            <a:r>
              <a:rPr sz="2183" spc="-18" dirty="0">
                <a:latin typeface="Microsoft Sans Serif"/>
                <a:cs typeface="Microsoft Sans Serif"/>
              </a:rPr>
              <a:t>Mass </a:t>
            </a:r>
            <a:r>
              <a:rPr sz="2183" spc="-570" dirty="0">
                <a:latin typeface="Microsoft Sans Serif"/>
                <a:cs typeface="Microsoft Sans Serif"/>
              </a:rPr>
              <a:t> </a:t>
            </a:r>
            <a:r>
              <a:rPr sz="2183" spc="12" dirty="0">
                <a:latin typeface="Microsoft Sans Serif"/>
                <a:cs typeface="Microsoft Sans Serif"/>
              </a:rPr>
              <a:t>vs. </a:t>
            </a:r>
            <a:r>
              <a:rPr sz="2183" spc="55" dirty="0">
                <a:latin typeface="Microsoft Sans Serif"/>
                <a:cs typeface="Microsoft Sans Serif"/>
              </a:rPr>
              <a:t>Launch </a:t>
            </a:r>
            <a:r>
              <a:rPr sz="2183" spc="30" dirty="0">
                <a:latin typeface="Microsoft Sans Serif"/>
                <a:cs typeface="Microsoft Sans Serif"/>
              </a:rPr>
              <a:t>Site, </a:t>
            </a:r>
            <a:r>
              <a:rPr sz="2183" spc="109" dirty="0">
                <a:latin typeface="Microsoft Sans Serif"/>
                <a:cs typeface="Microsoft Sans Serif"/>
              </a:rPr>
              <a:t>Orbit </a:t>
            </a:r>
            <a:r>
              <a:rPr sz="2183" spc="-6" dirty="0">
                <a:latin typeface="Microsoft Sans Serif"/>
                <a:cs typeface="Microsoft Sans Serif"/>
              </a:rPr>
              <a:t>Type </a:t>
            </a:r>
            <a:r>
              <a:rPr sz="2183" spc="12" dirty="0">
                <a:latin typeface="Microsoft Sans Serif"/>
                <a:cs typeface="Microsoft Sans Serif"/>
              </a:rPr>
              <a:t>vs. </a:t>
            </a:r>
            <a:r>
              <a:rPr sz="2183" spc="33" dirty="0">
                <a:latin typeface="Microsoft Sans Serif"/>
                <a:cs typeface="Microsoft Sans Serif"/>
              </a:rPr>
              <a:t>Success </a:t>
            </a:r>
            <a:r>
              <a:rPr sz="2183" spc="-12" dirty="0">
                <a:latin typeface="Microsoft Sans Serif"/>
                <a:cs typeface="Microsoft Sans Serif"/>
              </a:rPr>
              <a:t>Rate, </a:t>
            </a:r>
            <a:r>
              <a:rPr sz="2183" spc="64" dirty="0">
                <a:latin typeface="Microsoft Sans Serif"/>
                <a:cs typeface="Microsoft Sans Serif"/>
              </a:rPr>
              <a:t>Flight </a:t>
            </a:r>
            <a:r>
              <a:rPr sz="2183" spc="88" dirty="0">
                <a:latin typeface="Microsoft Sans Serif"/>
                <a:cs typeface="Microsoft Sans Serif"/>
              </a:rPr>
              <a:t>Number </a:t>
            </a:r>
            <a:r>
              <a:rPr sz="2183" spc="12" dirty="0">
                <a:latin typeface="Microsoft Sans Serif"/>
                <a:cs typeface="Microsoft Sans Serif"/>
              </a:rPr>
              <a:t>vs. </a:t>
            </a:r>
            <a:r>
              <a:rPr sz="2183" spc="109" dirty="0">
                <a:latin typeface="Microsoft Sans Serif"/>
                <a:cs typeface="Microsoft Sans Serif"/>
              </a:rPr>
              <a:t>Orbit </a:t>
            </a:r>
            <a:r>
              <a:rPr sz="2183" spc="-6" dirty="0">
                <a:latin typeface="Microsoft Sans Serif"/>
                <a:cs typeface="Microsoft Sans Serif"/>
              </a:rPr>
              <a:t>Type, 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9" dirty="0">
                <a:latin typeface="Microsoft Sans Serif"/>
                <a:cs typeface="Microsoft Sans Serif"/>
              </a:rPr>
              <a:t>Payload</a:t>
            </a:r>
            <a:r>
              <a:rPr sz="2183" spc="-6" dirty="0">
                <a:latin typeface="Microsoft Sans Serif"/>
                <a:cs typeface="Microsoft Sans Serif"/>
              </a:rPr>
              <a:t> </a:t>
            </a:r>
            <a:r>
              <a:rPr sz="2183" spc="-18" dirty="0">
                <a:latin typeface="Microsoft Sans Serif"/>
                <a:cs typeface="Microsoft Sans Serif"/>
              </a:rPr>
              <a:t>Mass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15" dirty="0">
                <a:latin typeface="Microsoft Sans Serif"/>
                <a:cs typeface="Microsoft Sans Serif"/>
              </a:rPr>
              <a:t>vs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109" dirty="0">
                <a:latin typeface="Microsoft Sans Serif"/>
                <a:cs typeface="Microsoft Sans Serif"/>
              </a:rPr>
              <a:t>Orbit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-6" dirty="0">
                <a:latin typeface="Microsoft Sans Serif"/>
                <a:cs typeface="Microsoft Sans Serif"/>
              </a:rPr>
              <a:t>Type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69" dirty="0">
                <a:latin typeface="Microsoft Sans Serif"/>
                <a:cs typeface="Microsoft Sans Serif"/>
              </a:rPr>
              <a:t>and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33" dirty="0">
                <a:latin typeface="Microsoft Sans Serif"/>
                <a:cs typeface="Microsoft Sans Serif"/>
              </a:rPr>
              <a:t>Success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-12" dirty="0">
                <a:latin typeface="Microsoft Sans Serif"/>
                <a:cs typeface="Microsoft Sans Serif"/>
              </a:rPr>
              <a:t>Rate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-15" dirty="0">
                <a:latin typeface="Microsoft Sans Serif"/>
                <a:cs typeface="Microsoft Sans Serif"/>
              </a:rPr>
              <a:t>Yearly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27" dirty="0">
                <a:latin typeface="Microsoft Sans Serif"/>
                <a:cs typeface="Microsoft Sans Serif"/>
              </a:rPr>
              <a:t>Trend</a:t>
            </a:r>
            <a:endParaRPr sz="2183" dirty="0">
              <a:latin typeface="Microsoft Sans Serif"/>
              <a:cs typeface="Microsoft Sans Serif"/>
            </a:endParaRPr>
          </a:p>
          <a:p>
            <a:pPr>
              <a:spcBef>
                <a:spcPts val="18"/>
              </a:spcBef>
            </a:pPr>
            <a:endParaRPr sz="2971" dirty="0">
              <a:latin typeface="Microsoft Sans Serif"/>
              <a:cs typeface="Microsoft Sans Serif"/>
            </a:endParaRPr>
          </a:p>
          <a:p>
            <a:pPr marL="7701" marR="533699">
              <a:lnSpc>
                <a:spcPct val="110700"/>
              </a:lnSpc>
            </a:pPr>
            <a:r>
              <a:rPr sz="2183" spc="69" dirty="0">
                <a:latin typeface="Microsoft Sans Serif"/>
                <a:cs typeface="Microsoft Sans Serif"/>
              </a:rPr>
              <a:t>Scatter</a:t>
            </a:r>
            <a:r>
              <a:rPr sz="2183" spc="-6" dirty="0">
                <a:latin typeface="Microsoft Sans Serif"/>
                <a:cs typeface="Microsoft Sans Serif"/>
              </a:rPr>
              <a:t> </a:t>
            </a:r>
            <a:r>
              <a:rPr sz="2183" spc="88" dirty="0">
                <a:latin typeface="Microsoft Sans Serif"/>
                <a:cs typeface="Microsoft Sans Serif"/>
              </a:rPr>
              <a:t>plots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69" dirty="0">
                <a:latin typeface="Microsoft Sans Serif"/>
                <a:cs typeface="Microsoft Sans Serif"/>
              </a:rPr>
              <a:t>show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94" dirty="0">
                <a:latin typeface="Microsoft Sans Serif"/>
                <a:cs typeface="Microsoft Sans Serif"/>
              </a:rPr>
              <a:t>the</a:t>
            </a:r>
            <a:r>
              <a:rPr sz="2183" spc="-6" dirty="0">
                <a:latin typeface="Microsoft Sans Serif"/>
                <a:cs typeface="Microsoft Sans Serif"/>
              </a:rPr>
              <a:t> </a:t>
            </a:r>
            <a:r>
              <a:rPr sz="2183" spc="67" dirty="0">
                <a:latin typeface="Microsoft Sans Serif"/>
                <a:cs typeface="Microsoft Sans Serif"/>
              </a:rPr>
              <a:t>relationship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88" dirty="0">
                <a:latin typeface="Microsoft Sans Serif"/>
                <a:cs typeface="Microsoft Sans Serif"/>
              </a:rPr>
              <a:t>between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36" dirty="0">
                <a:latin typeface="Microsoft Sans Serif"/>
                <a:cs typeface="Microsoft Sans Serif"/>
              </a:rPr>
              <a:t>variables.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73" dirty="0">
                <a:latin typeface="Microsoft Sans Serif"/>
                <a:cs typeface="Microsoft Sans Serif"/>
              </a:rPr>
              <a:t>If</a:t>
            </a:r>
            <a:r>
              <a:rPr sz="2183" spc="-6" dirty="0">
                <a:latin typeface="Microsoft Sans Serif"/>
                <a:cs typeface="Microsoft Sans Serif"/>
              </a:rPr>
              <a:t> </a:t>
            </a:r>
            <a:r>
              <a:rPr sz="2183" spc="-36" dirty="0">
                <a:latin typeface="Microsoft Sans Serif"/>
                <a:cs typeface="Microsoft Sans Serif"/>
              </a:rPr>
              <a:t>a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67" dirty="0">
                <a:latin typeface="Microsoft Sans Serif"/>
                <a:cs typeface="Microsoft Sans Serif"/>
              </a:rPr>
              <a:t>relationship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27" dirty="0">
                <a:latin typeface="Microsoft Sans Serif"/>
                <a:cs typeface="Microsoft Sans Serif"/>
              </a:rPr>
              <a:t>exists, </a:t>
            </a:r>
            <a:r>
              <a:rPr sz="2183" spc="-570" dirty="0">
                <a:latin typeface="Microsoft Sans Serif"/>
                <a:cs typeface="Microsoft Sans Serif"/>
              </a:rPr>
              <a:t> </a:t>
            </a:r>
            <a:r>
              <a:rPr sz="2183" spc="82" dirty="0">
                <a:latin typeface="Microsoft Sans Serif"/>
                <a:cs typeface="Microsoft Sans Serif"/>
              </a:rPr>
              <a:t>they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109" dirty="0">
                <a:latin typeface="Microsoft Sans Serif"/>
                <a:cs typeface="Microsoft Sans Serif"/>
              </a:rPr>
              <a:t>could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88" dirty="0">
                <a:latin typeface="Microsoft Sans Serif"/>
                <a:cs typeface="Microsoft Sans Serif"/>
              </a:rPr>
              <a:t>be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55" dirty="0">
                <a:latin typeface="Microsoft Sans Serif"/>
                <a:cs typeface="Microsoft Sans Serif"/>
              </a:rPr>
              <a:t>used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73" dirty="0">
                <a:latin typeface="Microsoft Sans Serif"/>
                <a:cs typeface="Microsoft Sans Serif"/>
              </a:rPr>
              <a:t>in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79" dirty="0">
                <a:latin typeface="Microsoft Sans Serif"/>
                <a:cs typeface="Microsoft Sans Serif"/>
              </a:rPr>
              <a:t>machine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67" dirty="0">
                <a:latin typeface="Microsoft Sans Serif"/>
                <a:cs typeface="Microsoft Sans Serif"/>
              </a:rPr>
              <a:t>learning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85" dirty="0">
                <a:latin typeface="Microsoft Sans Serif"/>
                <a:cs typeface="Microsoft Sans Serif"/>
              </a:rPr>
              <a:t>model.</a:t>
            </a:r>
            <a:endParaRPr sz="2183" dirty="0">
              <a:latin typeface="Microsoft Sans Serif"/>
              <a:cs typeface="Microsoft Sans Serif"/>
            </a:endParaRPr>
          </a:p>
          <a:p>
            <a:pPr marL="7701" marR="3081">
              <a:lnSpc>
                <a:spcPct val="110700"/>
              </a:lnSpc>
              <a:spcBef>
                <a:spcPts val="1092"/>
              </a:spcBef>
            </a:pPr>
            <a:r>
              <a:rPr sz="2183" spc="-15" dirty="0">
                <a:latin typeface="Microsoft Sans Serif"/>
                <a:cs typeface="Microsoft Sans Serif"/>
              </a:rPr>
              <a:t>Bar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73" dirty="0">
                <a:latin typeface="Microsoft Sans Serif"/>
                <a:cs typeface="Microsoft Sans Serif"/>
              </a:rPr>
              <a:t>charts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69" dirty="0">
                <a:latin typeface="Microsoft Sans Serif"/>
                <a:cs typeface="Microsoft Sans Serif"/>
              </a:rPr>
              <a:t>show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73" dirty="0">
                <a:latin typeface="Microsoft Sans Serif"/>
                <a:cs typeface="Microsoft Sans Serif"/>
              </a:rPr>
              <a:t>comparisons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97" dirty="0">
                <a:latin typeface="Microsoft Sans Serif"/>
                <a:cs typeface="Microsoft Sans Serif"/>
              </a:rPr>
              <a:t>among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76" dirty="0">
                <a:latin typeface="Microsoft Sans Serif"/>
                <a:cs typeface="Microsoft Sans Serif"/>
              </a:rPr>
              <a:t>discrete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64" dirty="0">
                <a:latin typeface="Microsoft Sans Serif"/>
                <a:cs typeface="Microsoft Sans Serif"/>
              </a:rPr>
              <a:t>categories.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3" dirty="0">
                <a:latin typeface="Microsoft Sans Serif"/>
                <a:cs typeface="Microsoft Sans Serif"/>
              </a:rPr>
              <a:t>The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69" dirty="0">
                <a:latin typeface="Microsoft Sans Serif"/>
                <a:cs typeface="Microsoft Sans Serif"/>
              </a:rPr>
              <a:t>goal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6" dirty="0">
                <a:latin typeface="Microsoft Sans Serif"/>
                <a:cs typeface="Microsoft Sans Serif"/>
              </a:rPr>
              <a:t>is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136" dirty="0">
                <a:latin typeface="Microsoft Sans Serif"/>
                <a:cs typeface="Microsoft Sans Serif"/>
              </a:rPr>
              <a:t>to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69" dirty="0">
                <a:latin typeface="Microsoft Sans Serif"/>
                <a:cs typeface="Microsoft Sans Serif"/>
              </a:rPr>
              <a:t>show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94" dirty="0">
                <a:latin typeface="Microsoft Sans Serif"/>
                <a:cs typeface="Microsoft Sans Serif"/>
              </a:rPr>
              <a:t>the </a:t>
            </a:r>
            <a:r>
              <a:rPr sz="2183" spc="-570" dirty="0">
                <a:latin typeface="Microsoft Sans Serif"/>
                <a:cs typeface="Microsoft Sans Serif"/>
              </a:rPr>
              <a:t> </a:t>
            </a:r>
            <a:r>
              <a:rPr sz="2183" spc="67" dirty="0">
                <a:latin typeface="Microsoft Sans Serif"/>
                <a:cs typeface="Microsoft Sans Serif"/>
              </a:rPr>
              <a:t>relationship </a:t>
            </a:r>
            <a:r>
              <a:rPr sz="2183" spc="88" dirty="0">
                <a:latin typeface="Microsoft Sans Serif"/>
                <a:cs typeface="Microsoft Sans Serif"/>
              </a:rPr>
              <a:t>between </a:t>
            </a:r>
            <a:r>
              <a:rPr sz="2183" spc="94" dirty="0">
                <a:latin typeface="Microsoft Sans Serif"/>
                <a:cs typeface="Microsoft Sans Serif"/>
              </a:rPr>
              <a:t>the </a:t>
            </a:r>
            <a:r>
              <a:rPr sz="2183" spc="69" dirty="0">
                <a:latin typeface="Microsoft Sans Serif"/>
                <a:cs typeface="Microsoft Sans Serif"/>
              </a:rPr>
              <a:t>speci</a:t>
            </a:r>
            <a:r>
              <a:rPr sz="2183" spc="69" dirty="0">
                <a:latin typeface="Times New Roman"/>
                <a:cs typeface="Times New Roman"/>
              </a:rPr>
              <a:t>f</a:t>
            </a:r>
            <a:r>
              <a:rPr sz="2183" spc="69" dirty="0">
                <a:latin typeface="Microsoft Sans Serif"/>
                <a:cs typeface="Microsoft Sans Serif"/>
              </a:rPr>
              <a:t>ic categories </a:t>
            </a:r>
            <a:r>
              <a:rPr sz="2183" spc="97" dirty="0">
                <a:latin typeface="Microsoft Sans Serif"/>
                <a:cs typeface="Microsoft Sans Serif"/>
              </a:rPr>
              <a:t>being compared </a:t>
            </a:r>
            <a:r>
              <a:rPr sz="2183" spc="69" dirty="0">
                <a:latin typeface="Microsoft Sans Serif"/>
                <a:cs typeface="Microsoft Sans Serif"/>
              </a:rPr>
              <a:t>and </a:t>
            </a:r>
            <a:r>
              <a:rPr sz="2183" spc="-36" dirty="0">
                <a:latin typeface="Microsoft Sans Serif"/>
                <a:cs typeface="Microsoft Sans Serif"/>
              </a:rPr>
              <a:t>a </a:t>
            </a:r>
            <a:r>
              <a:rPr sz="2183" spc="55" dirty="0">
                <a:latin typeface="Microsoft Sans Serif"/>
                <a:cs typeface="Microsoft Sans Serif"/>
              </a:rPr>
              <a:t>measured </a:t>
            </a:r>
            <a:r>
              <a:rPr sz="2183" spc="58" dirty="0">
                <a:latin typeface="Microsoft Sans Serif"/>
                <a:cs typeface="Microsoft Sans Serif"/>
              </a:rPr>
              <a:t> </a:t>
            </a:r>
            <a:r>
              <a:rPr sz="2183" spc="30" dirty="0">
                <a:latin typeface="Microsoft Sans Serif"/>
                <a:cs typeface="Microsoft Sans Serif"/>
              </a:rPr>
              <a:t>value.</a:t>
            </a:r>
            <a:endParaRPr sz="2183" dirty="0">
              <a:latin typeface="Microsoft Sans Serif"/>
              <a:cs typeface="Microsoft Sans Serif"/>
            </a:endParaRPr>
          </a:p>
          <a:p>
            <a:pPr marL="7701">
              <a:spcBef>
                <a:spcPts val="1373"/>
              </a:spcBef>
            </a:pPr>
            <a:r>
              <a:rPr sz="2183" spc="30" dirty="0">
                <a:latin typeface="Microsoft Sans Serif"/>
                <a:cs typeface="Microsoft Sans Serif"/>
              </a:rPr>
              <a:t>Line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73" dirty="0">
                <a:latin typeface="Microsoft Sans Serif"/>
                <a:cs typeface="Microsoft Sans Serif"/>
              </a:rPr>
              <a:t>charts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69" dirty="0">
                <a:latin typeface="Microsoft Sans Serif"/>
                <a:cs typeface="Microsoft Sans Serif"/>
              </a:rPr>
              <a:t>show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76" dirty="0">
                <a:latin typeface="Microsoft Sans Serif"/>
                <a:cs typeface="Microsoft Sans Serif"/>
              </a:rPr>
              <a:t>trends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73" dirty="0">
                <a:latin typeface="Microsoft Sans Serif"/>
                <a:cs typeface="Microsoft Sans Serif"/>
              </a:rPr>
              <a:t>in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64" dirty="0">
                <a:latin typeface="Microsoft Sans Serif"/>
                <a:cs typeface="Microsoft Sans Serif"/>
              </a:rPr>
              <a:t>data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58" dirty="0">
                <a:latin typeface="Microsoft Sans Serif"/>
                <a:cs typeface="Microsoft Sans Serif"/>
              </a:rPr>
              <a:t>over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103" dirty="0">
                <a:latin typeface="Microsoft Sans Serif"/>
                <a:cs typeface="Microsoft Sans Serif"/>
              </a:rPr>
              <a:t>time</a:t>
            </a:r>
            <a:r>
              <a:rPr sz="2183" spc="-3" dirty="0">
                <a:latin typeface="Microsoft Sans Serif"/>
                <a:cs typeface="Microsoft Sans Serif"/>
              </a:rPr>
              <a:t> </a:t>
            </a:r>
            <a:r>
              <a:rPr sz="2183" spc="79" dirty="0">
                <a:latin typeface="Microsoft Sans Serif"/>
                <a:cs typeface="Microsoft Sans Serif"/>
              </a:rPr>
              <a:t>(time</a:t>
            </a:r>
            <a:r>
              <a:rPr sz="2183" dirty="0">
                <a:latin typeface="Microsoft Sans Serif"/>
                <a:cs typeface="Microsoft Sans Serif"/>
              </a:rPr>
              <a:t> </a:t>
            </a:r>
            <a:r>
              <a:rPr sz="2183" spc="12" dirty="0">
                <a:latin typeface="Microsoft Sans Serif"/>
                <a:cs typeface="Microsoft Sans Serif"/>
              </a:rPr>
              <a:t>series).</a:t>
            </a:r>
            <a:endParaRPr sz="2183" dirty="0">
              <a:latin typeface="Microsoft Sans Serif"/>
              <a:cs typeface="Microsoft Sans Serif"/>
            </a:endParaRPr>
          </a:p>
          <a:p>
            <a:pPr>
              <a:spcBef>
                <a:spcPts val="24"/>
              </a:spcBef>
            </a:pPr>
            <a:endParaRPr sz="2486" dirty="0">
              <a:latin typeface="Microsoft Sans Serif"/>
              <a:cs typeface="Microsoft Sans Serif"/>
            </a:endParaRPr>
          </a:p>
          <a:p>
            <a:pPr marL="83174" algn="ctr">
              <a:spcBef>
                <a:spcPts val="3"/>
              </a:spcBef>
            </a:pPr>
            <a:endParaRPr sz="1789" dirty="0">
              <a:latin typeface="Microsoft Sans Serif"/>
              <a:cs typeface="Microsoft Sans Serif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79B429-C29E-1869-8C28-E2CFDB58C6C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8678" y="1232431"/>
            <a:ext cx="10917351" cy="5356839"/>
          </a:xfrm>
          <a:prstGeom prst="rect">
            <a:avLst/>
          </a:prstGeom>
        </p:spPr>
        <p:txBody>
          <a:bodyPr vert="horz" wrap="square" lIns="0" tIns="143244" rIns="0" bIns="0" rtlCol="0">
            <a:spAutoFit/>
          </a:bodyPr>
          <a:lstStyle/>
          <a:p>
            <a:pPr marL="7701">
              <a:spcBef>
                <a:spcPts val="1128"/>
              </a:spcBef>
            </a:pPr>
            <a:r>
              <a:rPr sz="1698" spc="73" dirty="0">
                <a:latin typeface="Microsoft Sans Serif"/>
                <a:cs typeface="Microsoft Sans Serif"/>
              </a:rPr>
              <a:t>Performed</a:t>
            </a:r>
            <a:r>
              <a:rPr sz="1698" spc="-58" dirty="0">
                <a:latin typeface="Microsoft Sans Serif"/>
                <a:cs typeface="Microsoft Sans Serif"/>
              </a:rPr>
              <a:t> </a:t>
            </a:r>
            <a:r>
              <a:rPr sz="1698" spc="-3" dirty="0">
                <a:latin typeface="Microsoft Sans Serif"/>
                <a:cs typeface="Microsoft Sans Serif"/>
              </a:rPr>
              <a:t>SQL</a:t>
            </a:r>
            <a:r>
              <a:rPr sz="1698" spc="-58" dirty="0">
                <a:latin typeface="Microsoft Sans Serif"/>
                <a:cs typeface="Microsoft Sans Serif"/>
              </a:rPr>
              <a:t> </a:t>
            </a:r>
            <a:r>
              <a:rPr sz="1698" spc="64" dirty="0">
                <a:latin typeface="Microsoft Sans Serif"/>
                <a:cs typeface="Microsoft Sans Serif"/>
              </a:rPr>
              <a:t>queries:</a:t>
            </a:r>
            <a:endParaRPr sz="1698" dirty="0">
              <a:latin typeface="Microsoft Sans Serif"/>
              <a:cs typeface="Microsoft Sans Serif"/>
            </a:endParaRPr>
          </a:p>
          <a:p>
            <a:pPr marL="640746" indent="-176359">
              <a:spcBef>
                <a:spcPts val="943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30" dirty="0">
                <a:latin typeface="Microsoft Sans Serif"/>
                <a:cs typeface="Microsoft Sans Serif"/>
              </a:rPr>
              <a:t>Displaying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27" dirty="0">
                <a:latin typeface="Microsoft Sans Serif"/>
                <a:cs typeface="Microsoft Sans Serif"/>
              </a:rPr>
              <a:t>names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85" dirty="0">
                <a:latin typeface="Microsoft Sans Serif"/>
                <a:cs typeface="Microsoft Sans Serif"/>
              </a:rPr>
              <a:t>of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55" dirty="0">
                <a:latin typeface="Microsoft Sans Serif"/>
                <a:cs typeface="Microsoft Sans Serif"/>
              </a:rPr>
              <a:t>unique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launch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21" dirty="0">
                <a:latin typeface="Microsoft Sans Serif"/>
                <a:cs typeface="Microsoft Sans Serif"/>
              </a:rPr>
              <a:t>sites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in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30" dirty="0">
                <a:latin typeface="Microsoft Sans Serif"/>
                <a:cs typeface="Microsoft Sans Serif"/>
              </a:rPr>
              <a:t>space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36" dirty="0">
                <a:latin typeface="Microsoft Sans Serif"/>
                <a:cs typeface="Microsoft Sans Serif"/>
              </a:rPr>
              <a:t>mission</a:t>
            </a:r>
            <a:endParaRPr sz="1516" dirty="0">
              <a:latin typeface="Microsoft Sans Serif"/>
              <a:cs typeface="Microsoft Sans Serif"/>
            </a:endParaRPr>
          </a:p>
          <a:p>
            <a:pPr marL="640746" indent="-176359">
              <a:spcBef>
                <a:spcPts val="937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30" dirty="0">
                <a:latin typeface="Microsoft Sans Serif"/>
                <a:cs typeface="Microsoft Sans Serif"/>
              </a:rPr>
              <a:t>Displaying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42" dirty="0">
                <a:latin typeface="Microsoft Sans Serif"/>
                <a:cs typeface="Microsoft Sans Serif"/>
              </a:rPr>
              <a:t>5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records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45" dirty="0">
                <a:latin typeface="Microsoft Sans Serif"/>
                <a:cs typeface="Microsoft Sans Serif"/>
              </a:rPr>
              <a:t>where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launch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21" dirty="0">
                <a:latin typeface="Microsoft Sans Serif"/>
                <a:cs typeface="Microsoft Sans Serif"/>
              </a:rPr>
              <a:t>sites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begin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79" dirty="0">
                <a:latin typeface="Microsoft Sans Serif"/>
                <a:cs typeface="Microsoft Sans Serif"/>
              </a:rPr>
              <a:t>with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string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-27" dirty="0">
                <a:latin typeface="Microsoft Sans Serif"/>
                <a:cs typeface="Microsoft Sans Serif"/>
              </a:rPr>
              <a:t>‘CCA'</a:t>
            </a:r>
            <a:endParaRPr sz="1516" dirty="0">
              <a:latin typeface="Microsoft Sans Serif"/>
              <a:cs typeface="Microsoft Sans Serif"/>
            </a:endParaRPr>
          </a:p>
          <a:p>
            <a:pPr marL="640746" indent="-176359">
              <a:spcBef>
                <a:spcPts val="937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30" dirty="0">
                <a:latin typeface="Microsoft Sans Serif"/>
                <a:cs typeface="Microsoft Sans Serif"/>
              </a:rPr>
              <a:t>Displaying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total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39" dirty="0">
                <a:latin typeface="Microsoft Sans Serif"/>
                <a:cs typeface="Microsoft Sans Serif"/>
              </a:rPr>
              <a:t>payload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3" dirty="0">
                <a:latin typeface="Microsoft Sans Serif"/>
                <a:cs typeface="Microsoft Sans Serif"/>
              </a:rPr>
              <a:t>mass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52" dirty="0">
                <a:latin typeface="Microsoft Sans Serif"/>
                <a:cs typeface="Microsoft Sans Serif"/>
              </a:rPr>
              <a:t>carried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by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45" dirty="0">
                <a:latin typeface="Microsoft Sans Serif"/>
                <a:cs typeface="Microsoft Sans Serif"/>
              </a:rPr>
              <a:t>boosters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52" dirty="0">
                <a:latin typeface="Microsoft Sans Serif"/>
                <a:cs typeface="Microsoft Sans Serif"/>
              </a:rPr>
              <a:t>launched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by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-30" dirty="0">
                <a:latin typeface="Microsoft Sans Serif"/>
                <a:cs typeface="Microsoft Sans Serif"/>
              </a:rPr>
              <a:t>NASA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-52" dirty="0">
                <a:latin typeface="Microsoft Sans Serif"/>
                <a:cs typeface="Microsoft Sans Serif"/>
              </a:rPr>
              <a:t>(CRS)</a:t>
            </a:r>
            <a:endParaRPr sz="1516" dirty="0">
              <a:latin typeface="Microsoft Sans Serif"/>
              <a:cs typeface="Microsoft Sans Serif"/>
            </a:endParaRPr>
          </a:p>
          <a:p>
            <a:pPr marL="640746" indent="-176359">
              <a:spcBef>
                <a:spcPts val="937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30" dirty="0">
                <a:latin typeface="Microsoft Sans Serif"/>
                <a:cs typeface="Microsoft Sans Serif"/>
              </a:rPr>
              <a:t>Displaying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18" dirty="0">
                <a:latin typeface="Microsoft Sans Serif"/>
                <a:cs typeface="Microsoft Sans Serif"/>
              </a:rPr>
              <a:t>average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39" dirty="0">
                <a:latin typeface="Microsoft Sans Serif"/>
                <a:cs typeface="Microsoft Sans Serif"/>
              </a:rPr>
              <a:t>payload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3" dirty="0">
                <a:latin typeface="Microsoft Sans Serif"/>
                <a:cs typeface="Microsoft Sans Serif"/>
              </a:rPr>
              <a:t>mass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52" dirty="0">
                <a:latin typeface="Microsoft Sans Serif"/>
                <a:cs typeface="Microsoft Sans Serif"/>
              </a:rPr>
              <a:t>carried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by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booster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33" dirty="0">
                <a:latin typeface="Microsoft Sans Serif"/>
                <a:cs typeface="Microsoft Sans Serif"/>
              </a:rPr>
              <a:t>version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-6" dirty="0">
                <a:latin typeface="Microsoft Sans Serif"/>
                <a:cs typeface="Microsoft Sans Serif"/>
              </a:rPr>
              <a:t>F9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-139" dirty="0">
                <a:latin typeface="Microsoft Sans Serif"/>
                <a:cs typeface="Microsoft Sans Serif"/>
              </a:rPr>
              <a:t>v1.1</a:t>
            </a:r>
            <a:endParaRPr sz="1516" dirty="0">
              <a:latin typeface="Microsoft Sans Serif"/>
              <a:cs typeface="Microsoft Sans Serif"/>
            </a:endParaRPr>
          </a:p>
          <a:p>
            <a:pPr marL="640746" indent="-176359">
              <a:spcBef>
                <a:spcPts val="937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39" dirty="0">
                <a:latin typeface="Microsoft Sans Serif"/>
                <a:cs typeface="Microsoft Sans Serif"/>
              </a:rPr>
              <a:t>Listing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2" dirty="0">
                <a:latin typeface="Microsoft Sans Serif"/>
                <a:cs typeface="Microsoft Sans Serif"/>
              </a:rPr>
              <a:t>date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1" dirty="0">
                <a:latin typeface="Microsoft Sans Serif"/>
                <a:cs typeface="Microsoft Sans Serif"/>
              </a:rPr>
              <a:t>when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3" dirty="0">
                <a:latin typeface="Times New Roman"/>
                <a:cs typeface="Times New Roman"/>
              </a:rPr>
              <a:t>f</a:t>
            </a:r>
            <a:r>
              <a:rPr sz="1516" spc="33" dirty="0">
                <a:latin typeface="Microsoft Sans Serif"/>
                <a:cs typeface="Microsoft Sans Serif"/>
              </a:rPr>
              <a:t>irst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6" dirty="0">
                <a:latin typeface="Microsoft Sans Serif"/>
                <a:cs typeface="Microsoft Sans Serif"/>
              </a:rPr>
              <a:t>successful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5" dirty="0">
                <a:latin typeface="Microsoft Sans Serif"/>
                <a:cs typeface="Microsoft Sans Serif"/>
              </a:rPr>
              <a:t>landing</a:t>
            </a:r>
            <a:r>
              <a:rPr sz="1516" spc="3" dirty="0">
                <a:latin typeface="Microsoft Sans Serif"/>
                <a:cs typeface="Microsoft Sans Serif"/>
              </a:rPr>
              <a:t> </a:t>
            </a:r>
            <a:r>
              <a:rPr sz="1516" spc="76" dirty="0">
                <a:latin typeface="Microsoft Sans Serif"/>
                <a:cs typeface="Microsoft Sans Serif"/>
              </a:rPr>
              <a:t>outcome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in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9" dirty="0">
                <a:latin typeface="Microsoft Sans Serif"/>
                <a:cs typeface="Microsoft Sans Serif"/>
              </a:rPr>
              <a:t>ground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1" dirty="0">
                <a:latin typeface="Microsoft Sans Serif"/>
                <a:cs typeface="Microsoft Sans Serif"/>
              </a:rPr>
              <a:t>pad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9" dirty="0">
                <a:latin typeface="Microsoft Sans Serif"/>
                <a:cs typeface="Microsoft Sans Serif"/>
              </a:rPr>
              <a:t>was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9" dirty="0">
                <a:latin typeface="Microsoft Sans Serif"/>
                <a:cs typeface="Microsoft Sans Serif"/>
              </a:rPr>
              <a:t>achieved</a:t>
            </a:r>
            <a:endParaRPr sz="1516" dirty="0">
              <a:latin typeface="Microsoft Sans Serif"/>
              <a:cs typeface="Microsoft Sans Serif"/>
            </a:endParaRPr>
          </a:p>
          <a:p>
            <a:pPr marL="640746" marR="3081" indent="-176359">
              <a:lnSpc>
                <a:spcPct val="109900"/>
              </a:lnSpc>
              <a:spcBef>
                <a:spcPts val="755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39" dirty="0">
                <a:latin typeface="Microsoft Sans Serif"/>
                <a:cs typeface="Microsoft Sans Serif"/>
              </a:rPr>
              <a:t>Listing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27" dirty="0">
                <a:latin typeface="Microsoft Sans Serif"/>
                <a:cs typeface="Microsoft Sans Serif"/>
              </a:rPr>
              <a:t>names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85" dirty="0">
                <a:latin typeface="Microsoft Sans Serif"/>
                <a:cs typeface="Microsoft Sans Serif"/>
              </a:rPr>
              <a:t>of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5" dirty="0">
                <a:latin typeface="Microsoft Sans Serif"/>
                <a:cs typeface="Microsoft Sans Serif"/>
              </a:rPr>
              <a:t>boosters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73" dirty="0">
                <a:latin typeface="Microsoft Sans Serif"/>
                <a:cs typeface="Microsoft Sans Serif"/>
              </a:rPr>
              <a:t>which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12" dirty="0">
                <a:latin typeface="Microsoft Sans Serif"/>
                <a:cs typeface="Microsoft Sans Serif"/>
              </a:rPr>
              <a:t>have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24" dirty="0">
                <a:latin typeface="Microsoft Sans Serif"/>
                <a:cs typeface="Microsoft Sans Serif"/>
              </a:rPr>
              <a:t>success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in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drone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2" dirty="0">
                <a:latin typeface="Microsoft Sans Serif"/>
                <a:cs typeface="Microsoft Sans Serif"/>
              </a:rPr>
              <a:t>ship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5" dirty="0">
                <a:latin typeface="Microsoft Sans Serif"/>
                <a:cs typeface="Microsoft Sans Serif"/>
              </a:rPr>
              <a:t>and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12" dirty="0">
                <a:latin typeface="Microsoft Sans Serif"/>
                <a:cs typeface="Microsoft Sans Serif"/>
              </a:rPr>
              <a:t>have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9" dirty="0">
                <a:latin typeface="Microsoft Sans Serif"/>
                <a:cs typeface="Microsoft Sans Serif"/>
              </a:rPr>
              <a:t>payload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" dirty="0">
                <a:latin typeface="Microsoft Sans Serif"/>
                <a:cs typeface="Microsoft Sans Serif"/>
              </a:rPr>
              <a:t>mass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5" dirty="0">
                <a:latin typeface="Microsoft Sans Serif"/>
                <a:cs typeface="Microsoft Sans Serif"/>
              </a:rPr>
              <a:t>greater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2" dirty="0">
                <a:latin typeface="Microsoft Sans Serif"/>
                <a:cs typeface="Microsoft Sans Serif"/>
              </a:rPr>
              <a:t>than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158" dirty="0">
                <a:latin typeface="Microsoft Sans Serif"/>
                <a:cs typeface="Microsoft Sans Serif"/>
              </a:rPr>
              <a:t>4000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91" dirty="0">
                <a:latin typeface="Microsoft Sans Serif"/>
                <a:cs typeface="Microsoft Sans Serif"/>
              </a:rPr>
              <a:t>but </a:t>
            </a:r>
            <a:r>
              <a:rPr sz="1516" spc="-394" dirty="0">
                <a:latin typeface="Microsoft Sans Serif"/>
                <a:cs typeface="Microsoft Sans Serif"/>
              </a:rPr>
              <a:t> </a:t>
            </a:r>
            <a:r>
              <a:rPr sz="1516" spc="-3" dirty="0">
                <a:latin typeface="Microsoft Sans Serif"/>
                <a:cs typeface="Microsoft Sans Serif"/>
              </a:rPr>
              <a:t>less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52" dirty="0">
                <a:latin typeface="Microsoft Sans Serif"/>
                <a:cs typeface="Microsoft Sans Serif"/>
              </a:rPr>
              <a:t>than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161" dirty="0">
                <a:latin typeface="Microsoft Sans Serif"/>
                <a:cs typeface="Microsoft Sans Serif"/>
              </a:rPr>
              <a:t>6000</a:t>
            </a:r>
            <a:endParaRPr sz="1516" dirty="0">
              <a:latin typeface="Microsoft Sans Serif"/>
              <a:cs typeface="Microsoft Sans Serif"/>
            </a:endParaRPr>
          </a:p>
          <a:p>
            <a:pPr marL="640746" indent="-176359">
              <a:spcBef>
                <a:spcPts val="937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39" dirty="0">
                <a:latin typeface="Microsoft Sans Serif"/>
                <a:cs typeface="Microsoft Sans Serif"/>
              </a:rPr>
              <a:t>Listing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total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7" dirty="0">
                <a:latin typeface="Microsoft Sans Serif"/>
                <a:cs typeface="Microsoft Sans Serif"/>
              </a:rPr>
              <a:t>number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85" dirty="0">
                <a:latin typeface="Microsoft Sans Serif"/>
                <a:cs typeface="Microsoft Sans Serif"/>
              </a:rPr>
              <a:t>of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6" dirty="0">
                <a:latin typeface="Microsoft Sans Serif"/>
                <a:cs typeface="Microsoft Sans Serif"/>
              </a:rPr>
              <a:t>successful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5" dirty="0">
                <a:latin typeface="Microsoft Sans Serif"/>
                <a:cs typeface="Microsoft Sans Serif"/>
              </a:rPr>
              <a:t>and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3" dirty="0">
                <a:latin typeface="Microsoft Sans Serif"/>
                <a:cs typeface="Microsoft Sans Serif"/>
              </a:rPr>
              <a:t>failure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6" dirty="0">
                <a:latin typeface="Microsoft Sans Serif"/>
                <a:cs typeface="Microsoft Sans Serif"/>
              </a:rPr>
              <a:t>mission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outcomes</a:t>
            </a:r>
            <a:endParaRPr sz="1516" dirty="0">
              <a:latin typeface="Microsoft Sans Serif"/>
              <a:cs typeface="Microsoft Sans Serif"/>
            </a:endParaRPr>
          </a:p>
          <a:p>
            <a:pPr marL="640746" indent="-176359">
              <a:spcBef>
                <a:spcPts val="937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39" dirty="0">
                <a:latin typeface="Microsoft Sans Serif"/>
                <a:cs typeface="Microsoft Sans Serif"/>
              </a:rPr>
              <a:t>Listing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27" dirty="0">
                <a:latin typeface="Microsoft Sans Serif"/>
                <a:cs typeface="Microsoft Sans Serif"/>
              </a:rPr>
              <a:t>names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85" dirty="0">
                <a:latin typeface="Microsoft Sans Serif"/>
                <a:cs typeface="Microsoft Sans Serif"/>
              </a:rPr>
              <a:t>of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booster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24" dirty="0">
                <a:latin typeface="Microsoft Sans Serif"/>
                <a:cs typeface="Microsoft Sans Serif"/>
              </a:rPr>
              <a:t>versions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73" dirty="0">
                <a:latin typeface="Microsoft Sans Serif"/>
                <a:cs typeface="Microsoft Sans Serif"/>
              </a:rPr>
              <a:t>which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12" dirty="0">
                <a:latin typeface="Microsoft Sans Serif"/>
                <a:cs typeface="Microsoft Sans Serif"/>
              </a:rPr>
              <a:t>have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52" dirty="0">
                <a:latin typeface="Microsoft Sans Serif"/>
                <a:cs typeface="Microsoft Sans Serif"/>
              </a:rPr>
              <a:t>carried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maximum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39" dirty="0">
                <a:latin typeface="Microsoft Sans Serif"/>
                <a:cs typeface="Microsoft Sans Serif"/>
              </a:rPr>
              <a:t>payload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3" dirty="0">
                <a:latin typeface="Microsoft Sans Serif"/>
                <a:cs typeface="Microsoft Sans Serif"/>
              </a:rPr>
              <a:t>mass</a:t>
            </a:r>
            <a:endParaRPr sz="1516" dirty="0">
              <a:latin typeface="Microsoft Sans Serif"/>
              <a:cs typeface="Microsoft Sans Serif"/>
            </a:endParaRPr>
          </a:p>
          <a:p>
            <a:pPr marL="640746" marR="182905" indent="-176359">
              <a:lnSpc>
                <a:spcPct val="109900"/>
              </a:lnSpc>
              <a:spcBef>
                <a:spcPts val="758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39" dirty="0">
                <a:latin typeface="Microsoft Sans Serif"/>
                <a:cs typeface="Microsoft Sans Serif"/>
              </a:rPr>
              <a:t>Listing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2" dirty="0">
                <a:latin typeface="Microsoft Sans Serif"/>
                <a:cs typeface="Microsoft Sans Serif"/>
              </a:rPr>
              <a:t>failed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5" dirty="0">
                <a:latin typeface="Microsoft Sans Serif"/>
                <a:cs typeface="Microsoft Sans Serif"/>
              </a:rPr>
              <a:t>landing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outcomes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in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drone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27" dirty="0">
                <a:latin typeface="Microsoft Sans Serif"/>
                <a:cs typeface="Microsoft Sans Serif"/>
              </a:rPr>
              <a:t>ship,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their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booster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24" dirty="0">
                <a:latin typeface="Microsoft Sans Serif"/>
                <a:cs typeface="Microsoft Sans Serif"/>
              </a:rPr>
              <a:t>versions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45" dirty="0">
                <a:latin typeface="Microsoft Sans Serif"/>
                <a:cs typeface="Microsoft Sans Serif"/>
              </a:rPr>
              <a:t>and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launch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3" dirty="0">
                <a:latin typeface="Microsoft Sans Serif"/>
                <a:cs typeface="Microsoft Sans Serif"/>
              </a:rPr>
              <a:t>site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27" dirty="0">
                <a:latin typeface="Microsoft Sans Serif"/>
                <a:cs typeface="Microsoft Sans Serif"/>
              </a:rPr>
              <a:t>names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for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months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in </a:t>
            </a:r>
            <a:r>
              <a:rPr sz="1516" spc="-394" dirty="0">
                <a:latin typeface="Microsoft Sans Serif"/>
                <a:cs typeface="Microsoft Sans Serif"/>
              </a:rPr>
              <a:t> </a:t>
            </a:r>
            <a:r>
              <a:rPr sz="1516" spc="18" dirty="0">
                <a:latin typeface="Microsoft Sans Serif"/>
                <a:cs typeface="Microsoft Sans Serif"/>
              </a:rPr>
              <a:t>year</a:t>
            </a:r>
            <a:r>
              <a:rPr sz="1516" spc="-6" dirty="0">
                <a:latin typeface="Microsoft Sans Serif"/>
                <a:cs typeface="Microsoft Sans Serif"/>
              </a:rPr>
              <a:t> 2015</a:t>
            </a:r>
            <a:endParaRPr sz="1516" dirty="0">
              <a:latin typeface="Microsoft Sans Serif"/>
              <a:cs typeface="Microsoft Sans Serif"/>
            </a:endParaRPr>
          </a:p>
          <a:p>
            <a:pPr marL="640746" marR="209475" indent="-176359">
              <a:lnSpc>
                <a:spcPct val="109900"/>
              </a:lnSpc>
              <a:spcBef>
                <a:spcPts val="755"/>
              </a:spcBef>
              <a:buChar char="•"/>
              <a:tabLst>
                <a:tab pos="640746" algn="l"/>
                <a:tab pos="641132" algn="l"/>
              </a:tabLst>
            </a:pPr>
            <a:r>
              <a:rPr sz="1516" spc="15" dirty="0">
                <a:latin typeface="Microsoft Sans Serif"/>
                <a:cs typeface="Microsoft Sans Serif"/>
              </a:rPr>
              <a:t>Ranking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79" dirty="0">
                <a:latin typeface="Microsoft Sans Serif"/>
                <a:cs typeface="Microsoft Sans Serif"/>
              </a:rPr>
              <a:t>count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85" dirty="0">
                <a:latin typeface="Microsoft Sans Serif"/>
                <a:cs typeface="Microsoft Sans Serif"/>
              </a:rPr>
              <a:t>of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5" dirty="0">
                <a:latin typeface="Microsoft Sans Serif"/>
                <a:cs typeface="Microsoft Sans Serif"/>
              </a:rPr>
              <a:t>landing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outcomes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0" dirty="0">
                <a:latin typeface="Microsoft Sans Serif"/>
                <a:cs typeface="Microsoft Sans Serif"/>
              </a:rPr>
              <a:t>(such</a:t>
            </a:r>
            <a:r>
              <a:rPr sz="1516" spc="3" dirty="0">
                <a:latin typeface="Microsoft Sans Serif"/>
                <a:cs typeface="Microsoft Sans Serif"/>
              </a:rPr>
              <a:t> </a:t>
            </a:r>
            <a:r>
              <a:rPr sz="1516" spc="-30" dirty="0">
                <a:latin typeface="Microsoft Sans Serif"/>
                <a:cs typeface="Microsoft Sans Serif"/>
              </a:rPr>
              <a:t>as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" dirty="0">
                <a:latin typeface="Microsoft Sans Serif"/>
                <a:cs typeface="Microsoft Sans Serif"/>
              </a:rPr>
              <a:t>Failure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45" dirty="0">
                <a:latin typeface="Microsoft Sans Serif"/>
                <a:cs typeface="Microsoft Sans Serif"/>
              </a:rPr>
              <a:t>(drone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30" dirty="0">
                <a:latin typeface="Microsoft Sans Serif"/>
                <a:cs typeface="Microsoft Sans Serif"/>
              </a:rPr>
              <a:t>ship)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7" dirty="0">
                <a:latin typeface="Microsoft Sans Serif"/>
                <a:cs typeface="Microsoft Sans Serif"/>
              </a:rPr>
              <a:t>or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18" dirty="0">
                <a:latin typeface="Microsoft Sans Serif"/>
                <a:cs typeface="Microsoft Sans Serif"/>
              </a:rPr>
              <a:t>Success</a:t>
            </a:r>
            <a:r>
              <a:rPr sz="1516" spc="3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(ground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27" dirty="0">
                <a:latin typeface="Microsoft Sans Serif"/>
                <a:cs typeface="Microsoft Sans Serif"/>
              </a:rPr>
              <a:t>pad))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between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64" dirty="0">
                <a:latin typeface="Microsoft Sans Serif"/>
                <a:cs typeface="Microsoft Sans Serif"/>
              </a:rPr>
              <a:t>the</a:t>
            </a:r>
            <a:r>
              <a:rPr sz="1516" dirty="0">
                <a:latin typeface="Microsoft Sans Serif"/>
                <a:cs typeface="Microsoft Sans Serif"/>
              </a:rPr>
              <a:t> </a:t>
            </a:r>
            <a:r>
              <a:rPr sz="1516" spc="52" dirty="0">
                <a:latin typeface="Microsoft Sans Serif"/>
                <a:cs typeface="Microsoft Sans Serif"/>
              </a:rPr>
              <a:t>date </a:t>
            </a:r>
            <a:r>
              <a:rPr sz="1516" spc="-391" dirty="0">
                <a:latin typeface="Microsoft Sans Serif"/>
                <a:cs typeface="Microsoft Sans Serif"/>
              </a:rPr>
              <a:t> </a:t>
            </a:r>
            <a:r>
              <a:rPr sz="1516" spc="61" dirty="0">
                <a:latin typeface="Microsoft Sans Serif"/>
                <a:cs typeface="Microsoft Sans Serif"/>
              </a:rPr>
              <a:t>2010-06-04</a:t>
            </a:r>
            <a:r>
              <a:rPr sz="1516" spc="-6" dirty="0">
                <a:latin typeface="Microsoft Sans Serif"/>
                <a:cs typeface="Microsoft Sans Serif"/>
              </a:rPr>
              <a:t> </a:t>
            </a:r>
            <a:r>
              <a:rPr sz="1516" spc="45" dirty="0">
                <a:latin typeface="Microsoft Sans Serif"/>
                <a:cs typeface="Microsoft Sans Serif"/>
              </a:rPr>
              <a:t>and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21" dirty="0">
                <a:latin typeface="Microsoft Sans Serif"/>
                <a:cs typeface="Microsoft Sans Serif"/>
              </a:rPr>
              <a:t>2017-03-20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49" dirty="0">
                <a:latin typeface="Microsoft Sans Serif"/>
                <a:cs typeface="Microsoft Sans Serif"/>
              </a:rPr>
              <a:t>in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descending</a:t>
            </a:r>
            <a:r>
              <a:rPr sz="1516" spc="-3" dirty="0">
                <a:latin typeface="Microsoft Sans Serif"/>
                <a:cs typeface="Microsoft Sans Serif"/>
              </a:rPr>
              <a:t> </a:t>
            </a:r>
            <a:r>
              <a:rPr sz="1516" spc="58" dirty="0">
                <a:latin typeface="Microsoft Sans Serif"/>
                <a:cs typeface="Microsoft Sans Serif"/>
              </a:rPr>
              <a:t>order</a:t>
            </a:r>
            <a:endParaRPr sz="1516" dirty="0">
              <a:latin typeface="Microsoft Sans Serif"/>
              <a:cs typeface="Microsoft Sans Serif"/>
            </a:endParaRPr>
          </a:p>
          <a:p>
            <a:pPr>
              <a:spcBef>
                <a:spcPts val="21"/>
              </a:spcBef>
            </a:pPr>
            <a:endParaRPr sz="2517" dirty="0">
              <a:latin typeface="Microsoft Sans Serif"/>
              <a:cs typeface="Microsoft Sans Serif"/>
            </a:endParaRPr>
          </a:p>
          <a:p>
            <a:pPr marL="97036" algn="ctr"/>
            <a:r>
              <a:rPr sz="1789" u="heavy" spc="67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1789" u="heavy" spc="-6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789" u="heavy" spc="-52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1789" u="heavy" spc="-3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789" u="heavy" spc="-91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1789" u="heavy" spc="-3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789" u="heavy" spc="100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1789" u="heavy" spc="-6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789" u="heavy" spc="-15" dirty="0"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SQL</a:t>
            </a:r>
            <a:endParaRPr sz="1789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9B0344-16A5-7300-71D9-2365CC0F937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EDA with SQL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76" y="1353119"/>
            <a:ext cx="3313866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58"/>
              </a:spcBef>
            </a:pPr>
            <a:r>
              <a:rPr sz="2001" b="1" spc="58" dirty="0"/>
              <a:t>Markers</a:t>
            </a:r>
            <a:r>
              <a:rPr sz="2001" b="1" spc="-67" dirty="0"/>
              <a:t> </a:t>
            </a:r>
            <a:r>
              <a:rPr sz="2001" b="1" spc="136" dirty="0"/>
              <a:t>of</a:t>
            </a:r>
            <a:r>
              <a:rPr sz="2001" b="1" spc="-64" dirty="0"/>
              <a:t> </a:t>
            </a:r>
            <a:r>
              <a:rPr sz="2001" b="1" spc="55" dirty="0"/>
              <a:t>all</a:t>
            </a:r>
            <a:r>
              <a:rPr sz="2001" b="1" spc="-67" dirty="0"/>
              <a:t> </a:t>
            </a:r>
            <a:r>
              <a:rPr sz="2001" b="1" spc="69" dirty="0"/>
              <a:t>Launch</a:t>
            </a:r>
            <a:r>
              <a:rPr sz="2001" b="1" spc="-64" dirty="0"/>
              <a:t> </a:t>
            </a:r>
            <a:r>
              <a:rPr sz="2001" b="1" spc="45" dirty="0"/>
              <a:t>Sites:</a:t>
            </a:r>
            <a:endParaRPr sz="2001" b="1" dirty="0"/>
          </a:p>
        </p:txBody>
      </p:sp>
      <p:sp>
        <p:nvSpPr>
          <p:cNvPr id="4" name="object 4"/>
          <p:cNvSpPr txBox="1"/>
          <p:nvPr/>
        </p:nvSpPr>
        <p:spPr>
          <a:xfrm>
            <a:off x="793676" y="1771206"/>
            <a:ext cx="10469136" cy="482774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464772" marR="165578">
              <a:lnSpc>
                <a:spcPct val="111400"/>
              </a:lnSpc>
              <a:spcBef>
                <a:spcPts val="55"/>
              </a:spcBef>
              <a:buChar char="-"/>
              <a:tabLst>
                <a:tab pos="600315" algn="l"/>
              </a:tabLst>
            </a:pPr>
            <a:r>
              <a:rPr sz="1759" spc="88" dirty="0">
                <a:latin typeface="Microsoft Sans Serif"/>
                <a:cs typeface="Microsoft Sans Serif"/>
              </a:rPr>
              <a:t>Added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36" dirty="0">
                <a:latin typeface="Microsoft Sans Serif"/>
                <a:cs typeface="Microsoft Sans Serif"/>
              </a:rPr>
              <a:t>Marker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103" dirty="0">
                <a:latin typeface="Microsoft Sans Serif"/>
                <a:cs typeface="Microsoft Sans Serif"/>
              </a:rPr>
              <a:t>with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49" dirty="0">
                <a:latin typeface="Microsoft Sans Serif"/>
                <a:cs typeface="Microsoft Sans Serif"/>
              </a:rPr>
              <a:t>Circle,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55" dirty="0">
                <a:latin typeface="Microsoft Sans Serif"/>
                <a:cs typeface="Microsoft Sans Serif"/>
              </a:rPr>
              <a:t>Popup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33" dirty="0">
                <a:latin typeface="Microsoft Sans Serif"/>
                <a:cs typeface="Microsoft Sans Serif"/>
              </a:rPr>
              <a:t>Label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and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-3" dirty="0">
                <a:latin typeface="Microsoft Sans Serif"/>
                <a:cs typeface="Microsoft Sans Serif"/>
              </a:rPr>
              <a:t>Text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33" dirty="0">
                <a:latin typeface="Microsoft Sans Serif"/>
                <a:cs typeface="Microsoft Sans Serif"/>
              </a:rPr>
              <a:t>Label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109" dirty="0">
                <a:latin typeface="Microsoft Sans Serif"/>
                <a:cs typeface="Microsoft Sans Serif"/>
              </a:rPr>
              <a:t>of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-18" dirty="0">
                <a:latin typeface="Microsoft Sans Serif"/>
                <a:cs typeface="Microsoft Sans Serif"/>
              </a:rPr>
              <a:t>NASA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39" dirty="0">
                <a:latin typeface="Microsoft Sans Serif"/>
                <a:cs typeface="Microsoft Sans Serif"/>
              </a:rPr>
              <a:t>Johnson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42" dirty="0">
                <a:latin typeface="Microsoft Sans Serif"/>
                <a:cs typeface="Microsoft Sans Serif"/>
              </a:rPr>
              <a:t>Space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4" dirty="0">
                <a:latin typeface="Microsoft Sans Serif"/>
                <a:cs typeface="Microsoft Sans Serif"/>
              </a:rPr>
              <a:t>Center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64" dirty="0">
                <a:latin typeface="Microsoft Sans Serif"/>
                <a:cs typeface="Microsoft Sans Serif"/>
              </a:rPr>
              <a:t>using </a:t>
            </a:r>
            <a:r>
              <a:rPr sz="1759" spc="-458" dirty="0">
                <a:latin typeface="Microsoft Sans Serif"/>
                <a:cs typeface="Microsoft Sans Serif"/>
              </a:rPr>
              <a:t> </a:t>
            </a:r>
            <a:r>
              <a:rPr sz="1759" spc="55" dirty="0">
                <a:latin typeface="Microsoft Sans Serif"/>
                <a:cs typeface="Microsoft Sans Serif"/>
              </a:rPr>
              <a:t>its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76" dirty="0">
                <a:latin typeface="Microsoft Sans Serif"/>
                <a:cs typeface="Microsoft Sans Serif"/>
              </a:rPr>
              <a:t>latitude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and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88" dirty="0">
                <a:latin typeface="Microsoft Sans Serif"/>
                <a:cs typeface="Microsoft Sans Serif"/>
              </a:rPr>
              <a:t>longitude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9" dirty="0">
                <a:latin typeface="Microsoft Sans Serif"/>
                <a:cs typeface="Microsoft Sans Serif"/>
              </a:rPr>
              <a:t>coordinates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-24" dirty="0">
                <a:latin typeface="Microsoft Sans Serif"/>
                <a:cs typeface="Microsoft Sans Serif"/>
              </a:rPr>
              <a:t>as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-21" dirty="0">
                <a:latin typeface="Microsoft Sans Serif"/>
                <a:cs typeface="Microsoft Sans Serif"/>
              </a:rPr>
              <a:t>a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4" dirty="0">
                <a:latin typeface="Microsoft Sans Serif"/>
                <a:cs typeface="Microsoft Sans Serif"/>
              </a:rPr>
              <a:t>start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9" dirty="0">
                <a:latin typeface="Microsoft Sans Serif"/>
                <a:cs typeface="Microsoft Sans Serif"/>
              </a:rPr>
              <a:t>location.</a:t>
            </a:r>
            <a:endParaRPr sz="1759" dirty="0">
              <a:latin typeface="Microsoft Sans Serif"/>
              <a:cs typeface="Microsoft Sans Serif"/>
            </a:endParaRPr>
          </a:p>
          <a:p>
            <a:pPr marL="464772" marR="45823">
              <a:lnSpc>
                <a:spcPct val="111400"/>
              </a:lnSpc>
              <a:spcBef>
                <a:spcPts val="888"/>
              </a:spcBef>
              <a:buChar char="-"/>
              <a:tabLst>
                <a:tab pos="600315" algn="l"/>
              </a:tabLst>
            </a:pPr>
            <a:r>
              <a:rPr sz="1759" spc="88" dirty="0">
                <a:latin typeface="Microsoft Sans Serif"/>
                <a:cs typeface="Microsoft Sans Serif"/>
              </a:rPr>
              <a:t>Added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27" dirty="0">
                <a:latin typeface="Microsoft Sans Serif"/>
                <a:cs typeface="Microsoft Sans Serif"/>
              </a:rPr>
              <a:t>Markers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103" dirty="0">
                <a:latin typeface="Microsoft Sans Serif"/>
                <a:cs typeface="Microsoft Sans Serif"/>
              </a:rPr>
              <a:t>with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49" dirty="0">
                <a:latin typeface="Microsoft Sans Serif"/>
                <a:cs typeface="Microsoft Sans Serif"/>
              </a:rPr>
              <a:t>Circle,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55" dirty="0">
                <a:latin typeface="Microsoft Sans Serif"/>
                <a:cs typeface="Microsoft Sans Serif"/>
              </a:rPr>
              <a:t>Popup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33" dirty="0">
                <a:latin typeface="Microsoft Sans Serif"/>
                <a:cs typeface="Microsoft Sans Serif"/>
              </a:rPr>
              <a:t>Label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and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-3" dirty="0">
                <a:latin typeface="Microsoft Sans Serif"/>
                <a:cs typeface="Microsoft Sans Serif"/>
              </a:rPr>
              <a:t>Text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33" dirty="0">
                <a:latin typeface="Microsoft Sans Serif"/>
                <a:cs typeface="Microsoft Sans Serif"/>
              </a:rPr>
              <a:t>Label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109" dirty="0">
                <a:latin typeface="Microsoft Sans Serif"/>
                <a:cs typeface="Microsoft Sans Serif"/>
              </a:rPr>
              <a:t>of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27" dirty="0">
                <a:latin typeface="Microsoft Sans Serif"/>
                <a:cs typeface="Microsoft Sans Serif"/>
              </a:rPr>
              <a:t>all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55" dirty="0">
                <a:latin typeface="Microsoft Sans Serif"/>
                <a:cs typeface="Microsoft Sans Serif"/>
              </a:rPr>
              <a:t>Launch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27" dirty="0">
                <a:latin typeface="Microsoft Sans Serif"/>
                <a:cs typeface="Microsoft Sans Serif"/>
              </a:rPr>
              <a:t>Sites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4" dirty="0">
                <a:latin typeface="Microsoft Sans Serif"/>
                <a:cs typeface="Microsoft Sans Serif"/>
              </a:rPr>
              <a:t>using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76" dirty="0">
                <a:latin typeface="Microsoft Sans Serif"/>
                <a:cs typeface="Microsoft Sans Serif"/>
              </a:rPr>
              <a:t>their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76" dirty="0">
                <a:latin typeface="Microsoft Sans Serif"/>
                <a:cs typeface="Microsoft Sans Serif"/>
              </a:rPr>
              <a:t>latitude </a:t>
            </a:r>
            <a:r>
              <a:rPr sz="1759" spc="-458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and </a:t>
            </a:r>
            <a:r>
              <a:rPr sz="1759" spc="88" dirty="0">
                <a:latin typeface="Microsoft Sans Serif"/>
                <a:cs typeface="Microsoft Sans Serif"/>
              </a:rPr>
              <a:t>longitude </a:t>
            </a:r>
            <a:r>
              <a:rPr sz="1759" spc="69" dirty="0">
                <a:latin typeface="Microsoft Sans Serif"/>
                <a:cs typeface="Microsoft Sans Serif"/>
              </a:rPr>
              <a:t>coordinates </a:t>
            </a:r>
            <a:r>
              <a:rPr sz="1759" spc="118" dirty="0">
                <a:latin typeface="Microsoft Sans Serif"/>
                <a:cs typeface="Microsoft Sans Serif"/>
              </a:rPr>
              <a:t>to </a:t>
            </a:r>
            <a:r>
              <a:rPr sz="1759" spc="67" dirty="0">
                <a:latin typeface="Microsoft Sans Serif"/>
                <a:cs typeface="Microsoft Sans Serif"/>
              </a:rPr>
              <a:t>show </a:t>
            </a:r>
            <a:r>
              <a:rPr sz="1759" spc="76" dirty="0">
                <a:latin typeface="Microsoft Sans Serif"/>
                <a:cs typeface="Microsoft Sans Serif"/>
              </a:rPr>
              <a:t>their </a:t>
            </a:r>
            <a:r>
              <a:rPr sz="1759" spc="73" dirty="0">
                <a:latin typeface="Microsoft Sans Serif"/>
                <a:cs typeface="Microsoft Sans Serif"/>
              </a:rPr>
              <a:t>geographical </a:t>
            </a:r>
            <a:r>
              <a:rPr sz="1759" spc="67" dirty="0">
                <a:latin typeface="Microsoft Sans Serif"/>
                <a:cs typeface="Microsoft Sans Serif"/>
              </a:rPr>
              <a:t>locations and </a:t>
            </a:r>
            <a:r>
              <a:rPr sz="1759" spc="82" dirty="0">
                <a:latin typeface="Microsoft Sans Serif"/>
                <a:cs typeface="Microsoft Sans Serif"/>
              </a:rPr>
              <a:t>proximity </a:t>
            </a:r>
            <a:r>
              <a:rPr sz="1759" spc="118" dirty="0">
                <a:latin typeface="Microsoft Sans Serif"/>
                <a:cs typeface="Microsoft Sans Serif"/>
              </a:rPr>
              <a:t>to </a:t>
            </a:r>
            <a:r>
              <a:rPr sz="1759" spc="49" dirty="0">
                <a:latin typeface="Microsoft Sans Serif"/>
                <a:cs typeface="Microsoft Sans Serif"/>
              </a:rPr>
              <a:t>Equator </a:t>
            </a:r>
            <a:r>
              <a:rPr sz="1759" spc="67" dirty="0">
                <a:latin typeface="Microsoft Sans Serif"/>
                <a:cs typeface="Microsoft Sans Serif"/>
              </a:rPr>
              <a:t>and </a:t>
            </a:r>
            <a:r>
              <a:rPr sz="1759" spc="-461" dirty="0">
                <a:latin typeface="Microsoft Sans Serif"/>
                <a:cs typeface="Microsoft Sans Serif"/>
              </a:rPr>
              <a:t> </a:t>
            </a:r>
            <a:r>
              <a:rPr sz="1759" spc="42" dirty="0">
                <a:latin typeface="Microsoft Sans Serif"/>
                <a:cs typeface="Microsoft Sans Serif"/>
              </a:rPr>
              <a:t>coasts.</a:t>
            </a:r>
            <a:endParaRPr sz="1759" dirty="0">
              <a:latin typeface="Microsoft Sans Serif"/>
              <a:cs typeface="Microsoft Sans Serif"/>
            </a:endParaRPr>
          </a:p>
          <a:p>
            <a:pPr marL="7701">
              <a:spcBef>
                <a:spcPts val="2083"/>
              </a:spcBef>
            </a:pPr>
            <a:r>
              <a:rPr sz="2001" spc="91" dirty="0">
                <a:latin typeface="Microsoft Sans Serif"/>
                <a:cs typeface="Microsoft Sans Serif"/>
              </a:rPr>
              <a:t>Coloured</a:t>
            </a:r>
            <a:r>
              <a:rPr sz="2001" spc="-61" dirty="0">
                <a:latin typeface="Microsoft Sans Serif"/>
                <a:cs typeface="Microsoft Sans Serif"/>
              </a:rPr>
              <a:t> </a:t>
            </a:r>
            <a:r>
              <a:rPr sz="2001" spc="58" dirty="0">
                <a:latin typeface="Microsoft Sans Serif"/>
                <a:cs typeface="Microsoft Sans Serif"/>
              </a:rPr>
              <a:t>Markers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136" dirty="0">
                <a:latin typeface="Microsoft Sans Serif"/>
                <a:cs typeface="Microsoft Sans Serif"/>
              </a:rPr>
              <a:t>of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109" dirty="0">
                <a:latin typeface="Microsoft Sans Serif"/>
                <a:cs typeface="Microsoft Sans Serif"/>
              </a:rPr>
              <a:t>the</a:t>
            </a:r>
            <a:r>
              <a:rPr sz="2001" spc="-61" dirty="0">
                <a:latin typeface="Microsoft Sans Serif"/>
                <a:cs typeface="Microsoft Sans Serif"/>
              </a:rPr>
              <a:t> </a:t>
            </a:r>
            <a:r>
              <a:rPr sz="2001" spc="88" dirty="0">
                <a:latin typeface="Microsoft Sans Serif"/>
                <a:cs typeface="Microsoft Sans Serif"/>
              </a:rPr>
              <a:t>launch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106" dirty="0">
                <a:latin typeface="Microsoft Sans Serif"/>
                <a:cs typeface="Microsoft Sans Serif"/>
              </a:rPr>
              <a:t>outcomes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118" dirty="0">
                <a:latin typeface="Microsoft Sans Serif"/>
                <a:cs typeface="Microsoft Sans Serif"/>
              </a:rPr>
              <a:t>for</a:t>
            </a:r>
            <a:r>
              <a:rPr sz="2001" spc="-61" dirty="0">
                <a:latin typeface="Microsoft Sans Serif"/>
                <a:cs typeface="Microsoft Sans Serif"/>
              </a:rPr>
              <a:t> </a:t>
            </a:r>
            <a:r>
              <a:rPr sz="2001" spc="73" dirty="0">
                <a:latin typeface="Microsoft Sans Serif"/>
                <a:cs typeface="Microsoft Sans Serif"/>
              </a:rPr>
              <a:t>each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69" dirty="0">
                <a:latin typeface="Microsoft Sans Serif"/>
                <a:cs typeface="Microsoft Sans Serif"/>
              </a:rPr>
              <a:t>Launch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55" dirty="0">
                <a:latin typeface="Microsoft Sans Serif"/>
                <a:cs typeface="Microsoft Sans Serif"/>
              </a:rPr>
              <a:t>Site:</a:t>
            </a:r>
            <a:endParaRPr sz="2001" dirty="0">
              <a:latin typeface="Microsoft Sans Serif"/>
              <a:cs typeface="Microsoft Sans Serif"/>
            </a:endParaRPr>
          </a:p>
          <a:p>
            <a:pPr marL="464772" marR="3081">
              <a:lnSpc>
                <a:spcPct val="111400"/>
              </a:lnSpc>
              <a:spcBef>
                <a:spcPts val="888"/>
              </a:spcBef>
              <a:buChar char="-"/>
              <a:tabLst>
                <a:tab pos="600315" algn="l"/>
              </a:tabLst>
            </a:pPr>
            <a:r>
              <a:rPr sz="1759" spc="88" dirty="0">
                <a:latin typeface="Microsoft Sans Serif"/>
                <a:cs typeface="Microsoft Sans Serif"/>
              </a:rPr>
              <a:t>Added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82" dirty="0">
                <a:latin typeface="Microsoft Sans Serif"/>
                <a:cs typeface="Microsoft Sans Serif"/>
              </a:rPr>
              <a:t>coloured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27" dirty="0">
                <a:latin typeface="Microsoft Sans Serif"/>
                <a:cs typeface="Microsoft Sans Serif"/>
              </a:rPr>
              <a:t>Markers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109" dirty="0">
                <a:latin typeface="Microsoft Sans Serif"/>
                <a:cs typeface="Microsoft Sans Serif"/>
              </a:rPr>
              <a:t>of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42" dirty="0">
                <a:latin typeface="Microsoft Sans Serif"/>
                <a:cs typeface="Microsoft Sans Serif"/>
              </a:rPr>
              <a:t>success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21" dirty="0">
                <a:latin typeface="Microsoft Sans Serif"/>
                <a:cs typeface="Microsoft Sans Serif"/>
              </a:rPr>
              <a:t>(Green)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and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58" dirty="0">
                <a:latin typeface="Microsoft Sans Serif"/>
                <a:cs typeface="Microsoft Sans Serif"/>
              </a:rPr>
              <a:t>failed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-9" dirty="0">
                <a:latin typeface="Microsoft Sans Serif"/>
                <a:cs typeface="Microsoft Sans Serif"/>
              </a:rPr>
              <a:t>(Red)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52" dirty="0">
                <a:latin typeface="Microsoft Sans Serif"/>
                <a:cs typeface="Microsoft Sans Serif"/>
              </a:rPr>
              <a:t>launches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64" dirty="0">
                <a:latin typeface="Microsoft Sans Serif"/>
                <a:cs typeface="Microsoft Sans Serif"/>
              </a:rPr>
              <a:t>using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36" dirty="0">
                <a:latin typeface="Microsoft Sans Serif"/>
                <a:cs typeface="Microsoft Sans Serif"/>
              </a:rPr>
              <a:t>Marker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55" dirty="0">
                <a:latin typeface="Microsoft Sans Serif"/>
                <a:cs typeface="Microsoft Sans Serif"/>
              </a:rPr>
              <a:t>Cluster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118" dirty="0">
                <a:latin typeface="Microsoft Sans Serif"/>
                <a:cs typeface="Microsoft Sans Serif"/>
              </a:rPr>
              <a:t>to </a:t>
            </a:r>
            <a:r>
              <a:rPr sz="1759" spc="-461" dirty="0">
                <a:latin typeface="Microsoft Sans Serif"/>
                <a:cs typeface="Microsoft Sans Serif"/>
              </a:rPr>
              <a:t> </a:t>
            </a:r>
            <a:r>
              <a:rPr sz="1759" spc="85" dirty="0">
                <a:latin typeface="Microsoft Sans Serif"/>
                <a:cs typeface="Microsoft Sans Serif"/>
              </a:rPr>
              <a:t>identify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97" dirty="0">
                <a:latin typeface="Microsoft Sans Serif"/>
                <a:cs typeface="Microsoft Sans Serif"/>
              </a:rPr>
              <a:t>which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launch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33" dirty="0">
                <a:latin typeface="Microsoft Sans Serif"/>
                <a:cs typeface="Microsoft Sans Serif"/>
              </a:rPr>
              <a:t>sites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27" dirty="0">
                <a:latin typeface="Microsoft Sans Serif"/>
                <a:cs typeface="Microsoft Sans Serif"/>
              </a:rPr>
              <a:t>have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49" dirty="0">
                <a:latin typeface="Microsoft Sans Serif"/>
                <a:cs typeface="Microsoft Sans Serif"/>
              </a:rPr>
              <a:t>relatively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88" dirty="0">
                <a:latin typeface="Microsoft Sans Serif"/>
                <a:cs typeface="Microsoft Sans Serif"/>
              </a:rPr>
              <a:t>high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42" dirty="0">
                <a:latin typeface="Microsoft Sans Serif"/>
                <a:cs typeface="Microsoft Sans Serif"/>
              </a:rPr>
              <a:t>success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33" dirty="0">
                <a:latin typeface="Microsoft Sans Serif"/>
                <a:cs typeface="Microsoft Sans Serif"/>
              </a:rPr>
              <a:t>rates.</a:t>
            </a:r>
            <a:endParaRPr sz="1759" dirty="0">
              <a:latin typeface="Microsoft Sans Serif"/>
              <a:cs typeface="Microsoft Sans Serif"/>
            </a:endParaRPr>
          </a:p>
          <a:p>
            <a:pPr marL="7701">
              <a:spcBef>
                <a:spcPts val="2086"/>
              </a:spcBef>
            </a:pPr>
            <a:r>
              <a:rPr sz="2001" spc="58" dirty="0">
                <a:latin typeface="Microsoft Sans Serif"/>
                <a:cs typeface="Microsoft Sans Serif"/>
              </a:rPr>
              <a:t>Distances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103" dirty="0">
                <a:latin typeface="Microsoft Sans Serif"/>
                <a:cs typeface="Microsoft Sans Serif"/>
              </a:rPr>
              <a:t>between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-6" dirty="0">
                <a:latin typeface="Microsoft Sans Serif"/>
                <a:cs typeface="Microsoft Sans Serif"/>
              </a:rPr>
              <a:t>a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69" dirty="0">
                <a:latin typeface="Microsoft Sans Serif"/>
                <a:cs typeface="Microsoft Sans Serif"/>
              </a:rPr>
              <a:t>Launch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61" dirty="0">
                <a:latin typeface="Microsoft Sans Serif"/>
                <a:cs typeface="Microsoft Sans Serif"/>
              </a:rPr>
              <a:t>Site</a:t>
            </a:r>
            <a:r>
              <a:rPr sz="2001" spc="-55" dirty="0">
                <a:latin typeface="Microsoft Sans Serif"/>
                <a:cs typeface="Microsoft Sans Serif"/>
              </a:rPr>
              <a:t> </a:t>
            </a:r>
            <a:r>
              <a:rPr sz="2001" spc="143" dirty="0">
                <a:latin typeface="Microsoft Sans Serif"/>
                <a:cs typeface="Microsoft Sans Serif"/>
              </a:rPr>
              <a:t>to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85" dirty="0">
                <a:latin typeface="Microsoft Sans Serif"/>
                <a:cs typeface="Microsoft Sans Serif"/>
              </a:rPr>
              <a:t>its</a:t>
            </a:r>
            <a:r>
              <a:rPr sz="2001" spc="-58" dirty="0">
                <a:latin typeface="Microsoft Sans Serif"/>
                <a:cs typeface="Microsoft Sans Serif"/>
              </a:rPr>
              <a:t> </a:t>
            </a:r>
            <a:r>
              <a:rPr sz="2001" spc="88" dirty="0">
                <a:latin typeface="Microsoft Sans Serif"/>
                <a:cs typeface="Microsoft Sans Serif"/>
              </a:rPr>
              <a:t>proximities:</a:t>
            </a:r>
            <a:endParaRPr sz="2001" dirty="0">
              <a:latin typeface="Microsoft Sans Serif"/>
              <a:cs typeface="Microsoft Sans Serif"/>
            </a:endParaRPr>
          </a:p>
          <a:p>
            <a:pPr marL="464772" marR="889113">
              <a:lnSpc>
                <a:spcPct val="111400"/>
              </a:lnSpc>
              <a:spcBef>
                <a:spcPts val="888"/>
              </a:spcBef>
              <a:buChar char="-"/>
              <a:tabLst>
                <a:tab pos="600315" algn="l"/>
              </a:tabLst>
            </a:pPr>
            <a:r>
              <a:rPr sz="1759" spc="88" dirty="0">
                <a:latin typeface="Microsoft Sans Serif"/>
                <a:cs typeface="Microsoft Sans Serif"/>
              </a:rPr>
              <a:t>Added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82" dirty="0">
                <a:latin typeface="Microsoft Sans Serif"/>
                <a:cs typeface="Microsoft Sans Serif"/>
              </a:rPr>
              <a:t>coloured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21" dirty="0">
                <a:latin typeface="Microsoft Sans Serif"/>
                <a:cs typeface="Microsoft Sans Serif"/>
              </a:rPr>
              <a:t>Lines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118" dirty="0">
                <a:latin typeface="Microsoft Sans Serif"/>
                <a:cs typeface="Microsoft Sans Serif"/>
              </a:rPr>
              <a:t>to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show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55" dirty="0">
                <a:latin typeface="Microsoft Sans Serif"/>
                <a:cs typeface="Microsoft Sans Serif"/>
              </a:rPr>
              <a:t>distances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82" dirty="0">
                <a:latin typeface="Microsoft Sans Serif"/>
                <a:cs typeface="Microsoft Sans Serif"/>
              </a:rPr>
              <a:t>between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85" dirty="0">
                <a:latin typeface="Microsoft Sans Serif"/>
                <a:cs typeface="Microsoft Sans Serif"/>
              </a:rPr>
              <a:t>the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55" dirty="0">
                <a:latin typeface="Microsoft Sans Serif"/>
                <a:cs typeface="Microsoft Sans Serif"/>
              </a:rPr>
              <a:t>Launch</a:t>
            </a:r>
            <a:r>
              <a:rPr sz="1759" spc="9" dirty="0">
                <a:latin typeface="Microsoft Sans Serif"/>
                <a:cs typeface="Microsoft Sans Serif"/>
              </a:rPr>
              <a:t> </a:t>
            </a:r>
            <a:r>
              <a:rPr sz="1759" spc="39" dirty="0">
                <a:latin typeface="Microsoft Sans Serif"/>
                <a:cs typeface="Microsoft Sans Serif"/>
              </a:rPr>
              <a:t>Site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-55" dirty="0">
                <a:latin typeface="Microsoft Sans Serif"/>
                <a:cs typeface="Microsoft Sans Serif"/>
              </a:rPr>
              <a:t>KSC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24" dirty="0">
                <a:latin typeface="Microsoft Sans Serif"/>
                <a:cs typeface="Microsoft Sans Serif"/>
              </a:rPr>
              <a:t>LC-39A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-21" dirty="0">
                <a:latin typeface="Microsoft Sans Serif"/>
                <a:cs typeface="Microsoft Sans Serif"/>
              </a:rPr>
              <a:t>(as</a:t>
            </a:r>
            <a:r>
              <a:rPr sz="1759" spc="6" dirty="0">
                <a:latin typeface="Microsoft Sans Serif"/>
                <a:cs typeface="Microsoft Sans Serif"/>
              </a:rPr>
              <a:t> </a:t>
            </a:r>
            <a:r>
              <a:rPr sz="1759" spc="30" dirty="0">
                <a:latin typeface="Microsoft Sans Serif"/>
                <a:cs typeface="Microsoft Sans Serif"/>
              </a:rPr>
              <a:t>an </a:t>
            </a:r>
            <a:r>
              <a:rPr sz="1759" spc="-458" dirty="0">
                <a:latin typeface="Microsoft Sans Serif"/>
                <a:cs typeface="Microsoft Sans Serif"/>
              </a:rPr>
              <a:t> </a:t>
            </a:r>
            <a:r>
              <a:rPr sz="1759" spc="45" dirty="0">
                <a:latin typeface="Microsoft Sans Serif"/>
                <a:cs typeface="Microsoft Sans Serif"/>
              </a:rPr>
              <a:t>example)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and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55" dirty="0">
                <a:latin typeface="Microsoft Sans Serif"/>
                <a:cs typeface="Microsoft Sans Serif"/>
              </a:rPr>
              <a:t>its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proximities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33" dirty="0">
                <a:latin typeface="Microsoft Sans Serif"/>
                <a:cs typeface="Microsoft Sans Serif"/>
              </a:rPr>
              <a:t>like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-6" dirty="0">
                <a:latin typeface="Microsoft Sans Serif"/>
                <a:cs typeface="Microsoft Sans Serif"/>
              </a:rPr>
              <a:t>Railway,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36" dirty="0">
                <a:latin typeface="Microsoft Sans Serif"/>
                <a:cs typeface="Microsoft Sans Serif"/>
              </a:rPr>
              <a:t>Highway,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49" dirty="0">
                <a:latin typeface="Microsoft Sans Serif"/>
                <a:cs typeface="Microsoft Sans Serif"/>
              </a:rPr>
              <a:t>Coastline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67" dirty="0">
                <a:latin typeface="Microsoft Sans Serif"/>
                <a:cs typeface="Microsoft Sans Serif"/>
              </a:rPr>
              <a:t>and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42" dirty="0">
                <a:latin typeface="Microsoft Sans Serif"/>
                <a:cs typeface="Microsoft Sans Serif"/>
              </a:rPr>
              <a:t>Closest</a:t>
            </a:r>
            <a:r>
              <a:rPr sz="1759" spc="3" dirty="0">
                <a:latin typeface="Microsoft Sans Serif"/>
                <a:cs typeface="Microsoft Sans Serif"/>
              </a:rPr>
              <a:t> </a:t>
            </a:r>
            <a:r>
              <a:rPr sz="1759" spc="33" dirty="0">
                <a:latin typeface="Microsoft Sans Serif"/>
                <a:cs typeface="Microsoft Sans Serif"/>
              </a:rPr>
              <a:t>City.</a:t>
            </a:r>
            <a:endParaRPr sz="1759" dirty="0">
              <a:latin typeface="Microsoft Sans Serif"/>
              <a:cs typeface="Microsoft Sans Serif"/>
            </a:endParaRPr>
          </a:p>
          <a:p>
            <a:pPr>
              <a:spcBef>
                <a:spcPts val="6"/>
              </a:spcBef>
            </a:pPr>
            <a:endParaRPr sz="2213" dirty="0">
              <a:latin typeface="Microsoft Sans Serif"/>
              <a:cs typeface="Microsoft Sans Serif"/>
            </a:endParaRPr>
          </a:p>
          <a:p>
            <a:pPr marL="135543" algn="ctr">
              <a:spcBef>
                <a:spcPts val="3"/>
              </a:spcBef>
            </a:pPr>
            <a:endParaRPr sz="1789" dirty="0">
              <a:latin typeface="Microsoft Sans Serif"/>
              <a:cs typeface="Microsoft Sans Serif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1D44C5-8F6E-ED78-179F-80C7EDC254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76" y="1379195"/>
            <a:ext cx="3685453" cy="33550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9"/>
              </a:spcBef>
            </a:pPr>
            <a:r>
              <a:rPr sz="2122" b="1" spc="82" dirty="0"/>
              <a:t>Launch</a:t>
            </a:r>
            <a:r>
              <a:rPr sz="2122" b="1" spc="-69" dirty="0"/>
              <a:t> </a:t>
            </a:r>
            <a:r>
              <a:rPr sz="2122" b="1" spc="58" dirty="0"/>
              <a:t>Sites</a:t>
            </a:r>
            <a:r>
              <a:rPr sz="2122" b="1" spc="-67" dirty="0"/>
              <a:t> </a:t>
            </a:r>
            <a:r>
              <a:rPr sz="2122" b="1" spc="121" dirty="0"/>
              <a:t>Dropdown</a:t>
            </a:r>
            <a:r>
              <a:rPr sz="2122" b="1" spc="-67" dirty="0"/>
              <a:t> </a:t>
            </a:r>
            <a:r>
              <a:rPr sz="2122" b="1" spc="64" dirty="0"/>
              <a:t>List:</a:t>
            </a:r>
            <a:endParaRPr sz="2122" b="1" dirty="0"/>
          </a:p>
        </p:txBody>
      </p:sp>
      <p:sp>
        <p:nvSpPr>
          <p:cNvPr id="4" name="object 4"/>
          <p:cNvSpPr txBox="1"/>
          <p:nvPr/>
        </p:nvSpPr>
        <p:spPr>
          <a:xfrm>
            <a:off x="793676" y="1854079"/>
            <a:ext cx="10494935" cy="4775834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608786" indent="-144399">
              <a:spcBef>
                <a:spcPts val="76"/>
              </a:spcBef>
              <a:buChar char="-"/>
              <a:tabLst>
                <a:tab pos="609171" algn="l"/>
              </a:tabLst>
            </a:pPr>
            <a:r>
              <a:rPr sz="1880" spc="91" dirty="0">
                <a:latin typeface="Microsoft Sans Serif"/>
                <a:cs typeface="Microsoft Sans Serif"/>
              </a:rPr>
              <a:t>Added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-24" dirty="0">
                <a:latin typeface="Microsoft Sans Serif"/>
                <a:cs typeface="Microsoft Sans Serif"/>
              </a:rPr>
              <a:t>a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112" dirty="0">
                <a:latin typeface="Microsoft Sans Serif"/>
                <a:cs typeface="Microsoft Sans Serif"/>
              </a:rPr>
              <a:t>dropdown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58" dirty="0">
                <a:latin typeface="Microsoft Sans Serif"/>
                <a:cs typeface="Microsoft Sans Serif"/>
              </a:rPr>
              <a:t>list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124" dirty="0">
                <a:latin typeface="Microsoft Sans Serif"/>
                <a:cs typeface="Microsoft Sans Serif"/>
              </a:rPr>
              <a:t>to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55" dirty="0">
                <a:latin typeface="Microsoft Sans Serif"/>
                <a:cs typeface="Microsoft Sans Serif"/>
              </a:rPr>
              <a:t>enable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55" dirty="0">
                <a:latin typeface="Microsoft Sans Serif"/>
                <a:cs typeface="Microsoft Sans Serif"/>
              </a:rPr>
              <a:t>Launch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42" dirty="0">
                <a:latin typeface="Microsoft Sans Serif"/>
                <a:cs typeface="Microsoft Sans Serif"/>
              </a:rPr>
              <a:t>Site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61" dirty="0">
                <a:latin typeface="Microsoft Sans Serif"/>
                <a:cs typeface="Microsoft Sans Serif"/>
              </a:rPr>
              <a:t>selection.</a:t>
            </a:r>
            <a:endParaRPr sz="1880" dirty="0">
              <a:latin typeface="Microsoft Sans Serif"/>
              <a:cs typeface="Microsoft Sans Serif"/>
            </a:endParaRPr>
          </a:p>
          <a:p>
            <a:pPr marL="7701">
              <a:spcBef>
                <a:spcPts val="2195"/>
              </a:spcBef>
            </a:pPr>
            <a:r>
              <a:rPr sz="2122" spc="9" dirty="0">
                <a:latin typeface="Microsoft Sans Serif"/>
                <a:cs typeface="Microsoft Sans Serif"/>
              </a:rPr>
              <a:t>Pie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103" dirty="0">
                <a:latin typeface="Microsoft Sans Serif"/>
                <a:cs typeface="Microsoft Sans Serif"/>
              </a:rPr>
              <a:t>Chart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109" dirty="0">
                <a:latin typeface="Microsoft Sans Serif"/>
                <a:cs typeface="Microsoft Sans Serif"/>
              </a:rPr>
              <a:t>showing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58" dirty="0">
                <a:latin typeface="Microsoft Sans Serif"/>
                <a:cs typeface="Microsoft Sans Serif"/>
              </a:rPr>
              <a:t>Success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69" dirty="0">
                <a:latin typeface="Microsoft Sans Serif"/>
                <a:cs typeface="Microsoft Sans Serif"/>
              </a:rPr>
              <a:t>Launches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69" dirty="0">
                <a:latin typeface="Microsoft Sans Serif"/>
                <a:cs typeface="Microsoft Sans Serif"/>
              </a:rPr>
              <a:t>(All</a:t>
            </a:r>
            <a:r>
              <a:rPr sz="2122" spc="-52" dirty="0">
                <a:latin typeface="Microsoft Sans Serif"/>
                <a:cs typeface="Microsoft Sans Serif"/>
              </a:rPr>
              <a:t> </a:t>
            </a:r>
            <a:r>
              <a:rPr sz="2122" spc="88" dirty="0">
                <a:latin typeface="Microsoft Sans Serif"/>
                <a:cs typeface="Microsoft Sans Serif"/>
              </a:rPr>
              <a:t>Sites/Certain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52" dirty="0">
                <a:latin typeface="Microsoft Sans Serif"/>
                <a:cs typeface="Microsoft Sans Serif"/>
              </a:rPr>
              <a:t>Site):</a:t>
            </a:r>
            <a:endParaRPr sz="2122" dirty="0">
              <a:latin typeface="Microsoft Sans Serif"/>
              <a:cs typeface="Microsoft Sans Serif"/>
            </a:endParaRPr>
          </a:p>
          <a:p>
            <a:pPr marL="464772" marR="673862">
              <a:lnSpc>
                <a:spcPct val="110800"/>
              </a:lnSpc>
              <a:spcBef>
                <a:spcPts val="955"/>
              </a:spcBef>
              <a:buChar char="-"/>
              <a:tabLst>
                <a:tab pos="609171" algn="l"/>
              </a:tabLst>
            </a:pPr>
            <a:r>
              <a:rPr sz="1880" spc="91" dirty="0">
                <a:latin typeface="Microsoft Sans Serif"/>
                <a:cs typeface="Microsoft Sans Serif"/>
              </a:rPr>
              <a:t>Added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-24" dirty="0">
                <a:latin typeface="Microsoft Sans Serif"/>
                <a:cs typeface="Microsoft Sans Serif"/>
              </a:rPr>
              <a:t>a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76" dirty="0">
                <a:latin typeface="Microsoft Sans Serif"/>
                <a:cs typeface="Microsoft Sans Serif"/>
              </a:rPr>
              <a:t>pie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chart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124" dirty="0">
                <a:latin typeface="Microsoft Sans Serif"/>
                <a:cs typeface="Microsoft Sans Serif"/>
              </a:rPr>
              <a:t>to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69" dirty="0">
                <a:latin typeface="Microsoft Sans Serif"/>
                <a:cs typeface="Microsoft Sans Serif"/>
              </a:rPr>
              <a:t>show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the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total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58" dirty="0">
                <a:latin typeface="Microsoft Sans Serif"/>
                <a:cs typeface="Microsoft Sans Serif"/>
              </a:rPr>
              <a:t>successful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55" dirty="0">
                <a:latin typeface="Microsoft Sans Serif"/>
                <a:cs typeface="Microsoft Sans Serif"/>
              </a:rPr>
              <a:t>launches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109" dirty="0">
                <a:latin typeface="Microsoft Sans Serif"/>
                <a:cs typeface="Microsoft Sans Serif"/>
              </a:rPr>
              <a:t>count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for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30" dirty="0">
                <a:latin typeface="Microsoft Sans Serif"/>
                <a:cs typeface="Microsoft Sans Serif"/>
              </a:rPr>
              <a:t>all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36" dirty="0">
                <a:latin typeface="Microsoft Sans Serif"/>
                <a:cs typeface="Microsoft Sans Serif"/>
              </a:rPr>
              <a:t>sites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69" dirty="0">
                <a:latin typeface="Microsoft Sans Serif"/>
                <a:cs typeface="Microsoft Sans Serif"/>
              </a:rPr>
              <a:t>and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the </a:t>
            </a:r>
            <a:r>
              <a:rPr sz="1880" spc="-488" dirty="0">
                <a:latin typeface="Microsoft Sans Serif"/>
                <a:cs typeface="Microsoft Sans Serif"/>
              </a:rPr>
              <a:t> </a:t>
            </a:r>
            <a:r>
              <a:rPr sz="1880" spc="36" dirty="0">
                <a:latin typeface="Microsoft Sans Serif"/>
                <a:cs typeface="Microsoft Sans Serif"/>
              </a:rPr>
              <a:t>Success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18" dirty="0">
                <a:latin typeface="Microsoft Sans Serif"/>
                <a:cs typeface="Microsoft Sans Serif"/>
              </a:rPr>
              <a:t>vs.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18" dirty="0">
                <a:latin typeface="Microsoft Sans Serif"/>
                <a:cs typeface="Microsoft Sans Serif"/>
              </a:rPr>
              <a:t>Failed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counts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for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the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39" dirty="0">
                <a:latin typeface="Microsoft Sans Serif"/>
                <a:cs typeface="Microsoft Sans Serif"/>
              </a:rPr>
              <a:t>site,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94" dirty="0">
                <a:latin typeface="Microsoft Sans Serif"/>
                <a:cs typeface="Microsoft Sans Serif"/>
              </a:rPr>
              <a:t>if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-24" dirty="0">
                <a:latin typeface="Microsoft Sans Serif"/>
                <a:cs typeface="Microsoft Sans Serif"/>
              </a:rPr>
              <a:t>a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67" dirty="0">
                <a:latin typeface="Microsoft Sans Serif"/>
                <a:cs typeface="Microsoft Sans Serif"/>
              </a:rPr>
              <a:t>speci</a:t>
            </a:r>
            <a:r>
              <a:rPr sz="1880" spc="67" dirty="0">
                <a:latin typeface="Times New Roman"/>
                <a:cs typeface="Times New Roman"/>
              </a:rPr>
              <a:t>f</a:t>
            </a:r>
            <a:r>
              <a:rPr sz="1880" spc="67" dirty="0">
                <a:latin typeface="Microsoft Sans Serif"/>
                <a:cs typeface="Microsoft Sans Serif"/>
              </a:rPr>
              <a:t>ic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55" dirty="0">
                <a:latin typeface="Microsoft Sans Serif"/>
                <a:cs typeface="Microsoft Sans Serif"/>
              </a:rPr>
              <a:t>Launch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42" dirty="0">
                <a:latin typeface="Microsoft Sans Serif"/>
                <a:cs typeface="Microsoft Sans Serif"/>
              </a:rPr>
              <a:t>Site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24" dirty="0">
                <a:latin typeface="Microsoft Sans Serif"/>
                <a:cs typeface="Microsoft Sans Serif"/>
              </a:rPr>
              <a:t>was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61" dirty="0">
                <a:latin typeface="Microsoft Sans Serif"/>
                <a:cs typeface="Microsoft Sans Serif"/>
              </a:rPr>
              <a:t>selected.</a:t>
            </a:r>
            <a:endParaRPr sz="1880" dirty="0">
              <a:latin typeface="Microsoft Sans Serif"/>
              <a:cs typeface="Microsoft Sans Serif"/>
            </a:endParaRPr>
          </a:p>
          <a:p>
            <a:pPr marL="7701">
              <a:spcBef>
                <a:spcPts val="2192"/>
              </a:spcBef>
            </a:pPr>
            <a:r>
              <a:rPr sz="2122" spc="82" dirty="0">
                <a:latin typeface="Microsoft Sans Serif"/>
                <a:cs typeface="Microsoft Sans Serif"/>
              </a:rPr>
              <a:t>Slider</a:t>
            </a:r>
            <a:r>
              <a:rPr sz="2122" spc="-64" dirty="0">
                <a:latin typeface="Microsoft Sans Serif"/>
                <a:cs typeface="Microsoft Sans Serif"/>
              </a:rPr>
              <a:t> </a:t>
            </a:r>
            <a:r>
              <a:rPr sz="2122" spc="152" dirty="0">
                <a:latin typeface="Microsoft Sans Serif"/>
                <a:cs typeface="Microsoft Sans Serif"/>
              </a:rPr>
              <a:t>of</a:t>
            </a:r>
            <a:r>
              <a:rPr sz="2122" spc="-64" dirty="0">
                <a:latin typeface="Microsoft Sans Serif"/>
                <a:cs typeface="Microsoft Sans Serif"/>
              </a:rPr>
              <a:t> </a:t>
            </a:r>
            <a:r>
              <a:rPr sz="2122" spc="45" dirty="0">
                <a:latin typeface="Microsoft Sans Serif"/>
                <a:cs typeface="Microsoft Sans Serif"/>
              </a:rPr>
              <a:t>Payload</a:t>
            </a:r>
            <a:r>
              <a:rPr sz="2122" spc="-64" dirty="0">
                <a:latin typeface="Microsoft Sans Serif"/>
                <a:cs typeface="Microsoft Sans Serif"/>
              </a:rPr>
              <a:t> </a:t>
            </a:r>
            <a:r>
              <a:rPr sz="2122" spc="27" dirty="0">
                <a:latin typeface="Microsoft Sans Serif"/>
                <a:cs typeface="Microsoft Sans Serif"/>
              </a:rPr>
              <a:t>Mass</a:t>
            </a:r>
            <a:r>
              <a:rPr sz="2122" spc="-64" dirty="0">
                <a:latin typeface="Microsoft Sans Serif"/>
                <a:cs typeface="Microsoft Sans Serif"/>
              </a:rPr>
              <a:t> </a:t>
            </a:r>
            <a:r>
              <a:rPr sz="2122" spc="39" dirty="0">
                <a:latin typeface="Microsoft Sans Serif"/>
                <a:cs typeface="Microsoft Sans Serif"/>
              </a:rPr>
              <a:t>Range:</a:t>
            </a:r>
            <a:endParaRPr sz="2122" dirty="0">
              <a:latin typeface="Microsoft Sans Serif"/>
              <a:cs typeface="Microsoft Sans Serif"/>
            </a:endParaRPr>
          </a:p>
          <a:p>
            <a:pPr marL="608786" indent="-144399">
              <a:spcBef>
                <a:spcPts val="1201"/>
              </a:spcBef>
              <a:buChar char="-"/>
              <a:tabLst>
                <a:tab pos="609171" algn="l"/>
              </a:tabLst>
            </a:pPr>
            <a:r>
              <a:rPr sz="1880" spc="91" dirty="0">
                <a:latin typeface="Microsoft Sans Serif"/>
                <a:cs typeface="Microsoft Sans Serif"/>
              </a:rPr>
              <a:t>Added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-24" dirty="0">
                <a:latin typeface="Microsoft Sans Serif"/>
                <a:cs typeface="Microsoft Sans Serif"/>
              </a:rPr>
              <a:t>a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55" dirty="0">
                <a:latin typeface="Microsoft Sans Serif"/>
                <a:cs typeface="Microsoft Sans Serif"/>
              </a:rPr>
              <a:t>slider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124" dirty="0">
                <a:latin typeface="Microsoft Sans Serif"/>
                <a:cs typeface="Microsoft Sans Serif"/>
              </a:rPr>
              <a:t>to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61" dirty="0">
                <a:latin typeface="Microsoft Sans Serif"/>
                <a:cs typeface="Microsoft Sans Serif"/>
              </a:rPr>
              <a:t>select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15" dirty="0">
                <a:latin typeface="Microsoft Sans Serif"/>
                <a:cs typeface="Microsoft Sans Serif"/>
              </a:rPr>
              <a:t>Payload</a:t>
            </a:r>
            <a:r>
              <a:rPr sz="1880" spc="3" dirty="0">
                <a:latin typeface="Microsoft Sans Serif"/>
                <a:cs typeface="Microsoft Sans Serif"/>
              </a:rPr>
              <a:t> </a:t>
            </a:r>
            <a:r>
              <a:rPr sz="1880" spc="52" dirty="0">
                <a:latin typeface="Microsoft Sans Serif"/>
                <a:cs typeface="Microsoft Sans Serif"/>
              </a:rPr>
              <a:t>range.</a:t>
            </a:r>
            <a:endParaRPr sz="1880" dirty="0">
              <a:latin typeface="Microsoft Sans Serif"/>
              <a:cs typeface="Microsoft Sans Serif"/>
            </a:endParaRPr>
          </a:p>
          <a:p>
            <a:pPr marL="7701">
              <a:spcBef>
                <a:spcPts val="2192"/>
              </a:spcBef>
            </a:pPr>
            <a:r>
              <a:rPr sz="2122" spc="97" dirty="0">
                <a:latin typeface="Microsoft Sans Serif"/>
                <a:cs typeface="Microsoft Sans Serif"/>
              </a:rPr>
              <a:t>Scatter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103" dirty="0">
                <a:latin typeface="Microsoft Sans Serif"/>
                <a:cs typeface="Microsoft Sans Serif"/>
              </a:rPr>
              <a:t>Chart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152" dirty="0">
                <a:latin typeface="Microsoft Sans Serif"/>
                <a:cs typeface="Microsoft Sans Serif"/>
              </a:rPr>
              <a:t>of</a:t>
            </a:r>
            <a:r>
              <a:rPr sz="2122" spc="-52" dirty="0">
                <a:latin typeface="Microsoft Sans Serif"/>
                <a:cs typeface="Microsoft Sans Serif"/>
              </a:rPr>
              <a:t> </a:t>
            </a:r>
            <a:r>
              <a:rPr sz="2122" spc="45" dirty="0">
                <a:latin typeface="Microsoft Sans Serif"/>
                <a:cs typeface="Microsoft Sans Serif"/>
              </a:rPr>
              <a:t>Payload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27" dirty="0">
                <a:latin typeface="Microsoft Sans Serif"/>
                <a:cs typeface="Microsoft Sans Serif"/>
              </a:rPr>
              <a:t>Mass</a:t>
            </a:r>
            <a:r>
              <a:rPr sz="2122" spc="-52" dirty="0">
                <a:latin typeface="Microsoft Sans Serif"/>
                <a:cs typeface="Microsoft Sans Serif"/>
              </a:rPr>
              <a:t> </a:t>
            </a:r>
            <a:r>
              <a:rPr sz="2122" spc="45" dirty="0">
                <a:latin typeface="Microsoft Sans Serif"/>
                <a:cs typeface="Microsoft Sans Serif"/>
              </a:rPr>
              <a:t>vs.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58" dirty="0">
                <a:latin typeface="Microsoft Sans Serif"/>
                <a:cs typeface="Microsoft Sans Serif"/>
              </a:rPr>
              <a:t>Success</a:t>
            </a:r>
            <a:r>
              <a:rPr sz="2122" spc="-52" dirty="0">
                <a:latin typeface="Microsoft Sans Serif"/>
                <a:cs typeface="Microsoft Sans Serif"/>
              </a:rPr>
              <a:t> </a:t>
            </a:r>
            <a:r>
              <a:rPr sz="2122" spc="27" dirty="0">
                <a:latin typeface="Microsoft Sans Serif"/>
                <a:cs typeface="Microsoft Sans Serif"/>
              </a:rPr>
              <a:t>Rate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130" dirty="0">
                <a:latin typeface="Microsoft Sans Serif"/>
                <a:cs typeface="Microsoft Sans Serif"/>
              </a:rPr>
              <a:t>for</a:t>
            </a:r>
            <a:r>
              <a:rPr sz="2122" spc="-52" dirty="0">
                <a:latin typeface="Microsoft Sans Serif"/>
                <a:cs typeface="Microsoft Sans Serif"/>
              </a:rPr>
              <a:t> </a:t>
            </a:r>
            <a:r>
              <a:rPr sz="2122" spc="121" dirty="0">
                <a:latin typeface="Microsoft Sans Serif"/>
                <a:cs typeface="Microsoft Sans Serif"/>
              </a:rPr>
              <a:t>the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76" dirty="0">
                <a:latin typeface="Microsoft Sans Serif"/>
                <a:cs typeface="Microsoft Sans Serif"/>
              </a:rPr>
              <a:t>di</a:t>
            </a:r>
            <a:r>
              <a:rPr sz="2122" spc="76" dirty="0">
                <a:latin typeface="Verdana"/>
                <a:cs typeface="Verdana"/>
              </a:rPr>
              <a:t>ff</a:t>
            </a:r>
            <a:r>
              <a:rPr sz="2122" spc="76" dirty="0">
                <a:latin typeface="Microsoft Sans Serif"/>
                <a:cs typeface="Microsoft Sans Serif"/>
              </a:rPr>
              <a:t>erent</a:t>
            </a:r>
            <a:r>
              <a:rPr sz="2122" spc="-52" dirty="0">
                <a:latin typeface="Microsoft Sans Serif"/>
                <a:cs typeface="Microsoft Sans Serif"/>
              </a:rPr>
              <a:t> </a:t>
            </a:r>
            <a:r>
              <a:rPr sz="2122" spc="82" dirty="0">
                <a:latin typeface="Microsoft Sans Serif"/>
                <a:cs typeface="Microsoft Sans Serif"/>
              </a:rPr>
              <a:t>Booster</a:t>
            </a:r>
            <a:r>
              <a:rPr sz="2122" spc="-55" dirty="0">
                <a:latin typeface="Microsoft Sans Serif"/>
                <a:cs typeface="Microsoft Sans Serif"/>
              </a:rPr>
              <a:t> </a:t>
            </a:r>
            <a:r>
              <a:rPr sz="2122" spc="49" dirty="0">
                <a:latin typeface="Microsoft Sans Serif"/>
                <a:cs typeface="Microsoft Sans Serif"/>
              </a:rPr>
              <a:t>Versions:</a:t>
            </a:r>
            <a:endParaRPr sz="2122" dirty="0">
              <a:latin typeface="Microsoft Sans Serif"/>
              <a:cs typeface="Microsoft Sans Serif"/>
            </a:endParaRPr>
          </a:p>
          <a:p>
            <a:pPr marL="608786" indent="-144399">
              <a:spcBef>
                <a:spcPts val="1201"/>
              </a:spcBef>
              <a:buChar char="-"/>
              <a:tabLst>
                <a:tab pos="609171" algn="l"/>
              </a:tabLst>
            </a:pPr>
            <a:r>
              <a:rPr sz="1880" spc="91" dirty="0">
                <a:latin typeface="Microsoft Sans Serif"/>
                <a:cs typeface="Microsoft Sans Serif"/>
              </a:rPr>
              <a:t>Added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-24" dirty="0">
                <a:latin typeface="Microsoft Sans Serif"/>
                <a:cs typeface="Microsoft Sans Serif"/>
              </a:rPr>
              <a:t>a</a:t>
            </a:r>
            <a:r>
              <a:rPr sz="1880" spc="9" dirty="0">
                <a:latin typeface="Microsoft Sans Serif"/>
                <a:cs typeface="Microsoft Sans Serif"/>
              </a:rPr>
              <a:t> </a:t>
            </a:r>
            <a:r>
              <a:rPr sz="1880" spc="69" dirty="0">
                <a:latin typeface="Microsoft Sans Serif"/>
                <a:cs typeface="Microsoft Sans Serif"/>
              </a:rPr>
              <a:t>scatter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chart</a:t>
            </a:r>
            <a:r>
              <a:rPr sz="1880" spc="9" dirty="0">
                <a:latin typeface="Microsoft Sans Serif"/>
                <a:cs typeface="Microsoft Sans Serif"/>
              </a:rPr>
              <a:t> </a:t>
            </a:r>
            <a:r>
              <a:rPr sz="1880" spc="124" dirty="0">
                <a:latin typeface="Microsoft Sans Serif"/>
                <a:cs typeface="Microsoft Sans Serif"/>
              </a:rPr>
              <a:t>to</a:t>
            </a:r>
            <a:r>
              <a:rPr sz="1880" spc="9" dirty="0">
                <a:latin typeface="Microsoft Sans Serif"/>
                <a:cs typeface="Microsoft Sans Serif"/>
              </a:rPr>
              <a:t> </a:t>
            </a:r>
            <a:r>
              <a:rPr sz="1880" spc="69" dirty="0">
                <a:latin typeface="Microsoft Sans Serif"/>
                <a:cs typeface="Microsoft Sans Serif"/>
              </a:rPr>
              <a:t>show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88" dirty="0">
                <a:latin typeface="Microsoft Sans Serif"/>
                <a:cs typeface="Microsoft Sans Serif"/>
              </a:rPr>
              <a:t>the</a:t>
            </a:r>
            <a:r>
              <a:rPr sz="1880" spc="9" dirty="0">
                <a:latin typeface="Microsoft Sans Serif"/>
                <a:cs typeface="Microsoft Sans Serif"/>
              </a:rPr>
              <a:t> </a:t>
            </a:r>
            <a:r>
              <a:rPr sz="1880" spc="76" dirty="0">
                <a:latin typeface="Microsoft Sans Serif"/>
                <a:cs typeface="Microsoft Sans Serif"/>
              </a:rPr>
              <a:t>correlation</a:t>
            </a:r>
            <a:r>
              <a:rPr sz="1880" spc="9" dirty="0">
                <a:latin typeface="Microsoft Sans Serif"/>
                <a:cs typeface="Microsoft Sans Serif"/>
              </a:rPr>
              <a:t> </a:t>
            </a:r>
            <a:r>
              <a:rPr sz="1880" spc="85" dirty="0">
                <a:latin typeface="Microsoft Sans Serif"/>
                <a:cs typeface="Microsoft Sans Serif"/>
              </a:rPr>
              <a:t>between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15" dirty="0">
                <a:latin typeface="Microsoft Sans Serif"/>
                <a:cs typeface="Microsoft Sans Serif"/>
              </a:rPr>
              <a:t>Payload</a:t>
            </a:r>
            <a:r>
              <a:rPr sz="1880" spc="9" dirty="0">
                <a:latin typeface="Microsoft Sans Serif"/>
                <a:cs typeface="Microsoft Sans Serif"/>
              </a:rPr>
              <a:t> </a:t>
            </a:r>
            <a:r>
              <a:rPr sz="1880" spc="69" dirty="0">
                <a:latin typeface="Microsoft Sans Serif"/>
                <a:cs typeface="Microsoft Sans Serif"/>
              </a:rPr>
              <a:t>and</a:t>
            </a:r>
            <a:r>
              <a:rPr sz="1880" spc="6" dirty="0">
                <a:latin typeface="Microsoft Sans Serif"/>
                <a:cs typeface="Microsoft Sans Serif"/>
              </a:rPr>
              <a:t> </a:t>
            </a:r>
            <a:r>
              <a:rPr sz="1880" spc="55" dirty="0">
                <a:latin typeface="Microsoft Sans Serif"/>
                <a:cs typeface="Microsoft Sans Serif"/>
              </a:rPr>
              <a:t>Launch</a:t>
            </a:r>
            <a:r>
              <a:rPr sz="1880" spc="9" dirty="0">
                <a:latin typeface="Microsoft Sans Serif"/>
                <a:cs typeface="Microsoft Sans Serif"/>
              </a:rPr>
              <a:t> </a:t>
            </a:r>
            <a:r>
              <a:rPr sz="1880" spc="33" dirty="0">
                <a:latin typeface="Microsoft Sans Serif"/>
                <a:cs typeface="Microsoft Sans Serif"/>
              </a:rPr>
              <a:t>Success.</a:t>
            </a:r>
            <a:endParaRPr sz="188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547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122" dirty="0">
              <a:latin typeface="Microsoft Sans Serif"/>
              <a:cs typeface="Microsoft Sans Serif"/>
            </a:endParaRPr>
          </a:p>
          <a:p>
            <a:pPr marL="109743" algn="ctr"/>
            <a:endParaRPr sz="1789" dirty="0">
              <a:latin typeface="Microsoft Sans Serif"/>
              <a:cs typeface="Microsoft Sans Serif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59B1D4-D234-9510-80D8-B944502AA9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dirty="0">
                <a:solidFill>
                  <a:schemeClr val="tx1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683700" y="1941918"/>
            <a:ext cx="2162908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 </a:t>
            </a:r>
            <a:r>
              <a:rPr sz="1577" spc="9" dirty="0">
                <a:latin typeface="Microsoft Sans Serif"/>
                <a:cs typeface="Microsoft Sans Serif"/>
              </a:rPr>
              <a:t>a </a:t>
            </a:r>
            <a:r>
              <a:rPr sz="1577" spc="61" dirty="0">
                <a:latin typeface="Microsoft Sans Serif"/>
                <a:cs typeface="Microsoft Sans Serif"/>
              </a:rPr>
              <a:t>NumPy </a:t>
            </a:r>
            <a:r>
              <a:rPr sz="1577" spc="64" dirty="0">
                <a:latin typeface="Microsoft Sans Serif"/>
                <a:cs typeface="Microsoft Sans Serif"/>
              </a:rPr>
              <a:t> </a:t>
            </a:r>
            <a:r>
              <a:rPr sz="1577" spc="58" dirty="0">
                <a:latin typeface="Microsoft Sans Serif"/>
                <a:cs typeface="Microsoft Sans Serif"/>
              </a:rPr>
              <a:t>array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106" dirty="0">
                <a:latin typeface="Microsoft Sans Serif"/>
                <a:cs typeface="Microsoft Sans Serif"/>
              </a:rPr>
              <a:t>column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67" dirty="0">
                <a:latin typeface="Microsoft Sans Serif"/>
                <a:cs typeface="Microsoft Sans Serif"/>
              </a:rPr>
              <a:t>“Class”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in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3622951" y="1672259"/>
            <a:ext cx="2052779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3" dirty="0">
                <a:latin typeface="Microsoft Sans Serif"/>
                <a:cs typeface="Microsoft Sans Serif"/>
              </a:rPr>
              <a:t>Standardizing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121" dirty="0">
                <a:latin typeface="Microsoft Sans Serif"/>
                <a:cs typeface="Microsoft Sans Serif"/>
              </a:rPr>
              <a:t>with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58" dirty="0">
                <a:latin typeface="Microsoft Sans Serif"/>
                <a:cs typeface="Microsoft Sans Serif"/>
              </a:rPr>
              <a:t>StandardScaler,</a:t>
            </a:r>
            <a:r>
              <a:rPr sz="1577" spc="-82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then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Verdana"/>
                <a:cs typeface="Verdana"/>
              </a:rPr>
              <a:t>f</a:t>
            </a:r>
            <a:r>
              <a:rPr sz="1577" spc="97" dirty="0">
                <a:latin typeface="Microsoft Sans Serif"/>
                <a:cs typeface="Microsoft Sans Serif"/>
              </a:rPr>
              <a:t>itting </a:t>
            </a:r>
            <a:r>
              <a:rPr sz="1577" spc="79" dirty="0">
                <a:latin typeface="Microsoft Sans Serif"/>
                <a:cs typeface="Microsoft Sans Serif"/>
              </a:rPr>
              <a:t>and </a:t>
            </a:r>
            <a:r>
              <a:rPr sz="1577" spc="82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transforming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112" dirty="0">
                <a:latin typeface="Microsoft Sans Serif"/>
                <a:cs typeface="Microsoft Sans Serif"/>
              </a:rPr>
              <a:t>it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6478898" y="1672259"/>
            <a:ext cx="2109383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94" dirty="0">
                <a:latin typeface="Microsoft Sans Serif"/>
                <a:cs typeface="Microsoft Sans Serif"/>
              </a:rPr>
              <a:t>Splitting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into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training </a:t>
            </a:r>
            <a:r>
              <a:rPr sz="1577" spc="79" dirty="0">
                <a:latin typeface="Microsoft Sans Serif"/>
                <a:cs typeface="Microsoft Sans Serif"/>
              </a:rPr>
              <a:t>and </a:t>
            </a:r>
            <a:r>
              <a:rPr sz="1577" spc="94" dirty="0">
                <a:latin typeface="Microsoft Sans Serif"/>
                <a:cs typeface="Microsoft Sans Serif"/>
              </a:rPr>
              <a:t>testing </a:t>
            </a:r>
            <a:r>
              <a:rPr sz="1577" spc="97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sets </a:t>
            </a:r>
            <a:r>
              <a:rPr sz="1577" spc="121" dirty="0">
                <a:latin typeface="Microsoft Sans Serif"/>
                <a:cs typeface="Microsoft Sans Serif"/>
              </a:rPr>
              <a:t>with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49" dirty="0">
                <a:latin typeface="Microsoft Sans Serif"/>
                <a:cs typeface="Microsoft Sans Serif"/>
              </a:rPr>
              <a:t>train_test_split </a:t>
            </a:r>
            <a:r>
              <a:rPr sz="1577" spc="52" dirty="0">
                <a:latin typeface="Microsoft Sans Serif"/>
                <a:cs typeface="Microsoft Sans Serif"/>
              </a:rPr>
              <a:t> </a:t>
            </a:r>
            <a:r>
              <a:rPr sz="1577" spc="109" dirty="0">
                <a:latin typeface="Microsoft Sans Serif"/>
                <a:cs typeface="Microsoft Sans Serif"/>
              </a:rPr>
              <a:t>function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535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9383101" y="1807088"/>
            <a:ext cx="2069337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 </a:t>
            </a:r>
            <a:r>
              <a:rPr sz="1577" spc="9" dirty="0">
                <a:latin typeface="Microsoft Sans Serif"/>
                <a:cs typeface="Microsoft Sans Serif"/>
              </a:rPr>
              <a:t>a </a:t>
            </a:r>
            <a:r>
              <a:rPr sz="1577" spc="12" dirty="0">
                <a:latin typeface="Microsoft Sans Serif"/>
                <a:cs typeface="Microsoft Sans Serif"/>
              </a:rPr>
              <a:t> </a:t>
            </a:r>
            <a:r>
              <a:rPr sz="1577" spc="61" dirty="0">
                <a:latin typeface="Microsoft Sans Serif"/>
                <a:cs typeface="Microsoft Sans Serif"/>
              </a:rPr>
              <a:t>GridSearchCV</a:t>
            </a:r>
            <a:r>
              <a:rPr sz="1577" spc="-69" dirty="0">
                <a:latin typeface="Microsoft Sans Serif"/>
                <a:cs typeface="Microsoft Sans Serif"/>
              </a:rPr>
              <a:t> </a:t>
            </a:r>
            <a:r>
              <a:rPr sz="1577" spc="106" dirty="0">
                <a:latin typeface="Microsoft Sans Serif"/>
                <a:cs typeface="Microsoft Sans Serif"/>
              </a:rPr>
              <a:t>object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with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115" dirty="0">
                <a:latin typeface="Microsoft Sans Serif"/>
                <a:cs typeface="Microsoft Sans Serif"/>
              </a:rPr>
              <a:t>c</a:t>
            </a:r>
            <a:r>
              <a:rPr sz="1577" spc="100" dirty="0">
                <a:latin typeface="Microsoft Sans Serif"/>
                <a:cs typeface="Microsoft Sans Serif"/>
              </a:rPr>
              <a:t>v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-100" dirty="0">
                <a:latin typeface="Microsoft Sans Serif"/>
                <a:cs typeface="Microsoft Sans Serif"/>
              </a:rPr>
              <a:t>=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18" dirty="0">
                <a:latin typeface="Microsoft Sans Serif"/>
                <a:cs typeface="Microsoft Sans Serif"/>
              </a:rPr>
              <a:t>10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124" dirty="0">
                <a:latin typeface="Microsoft Sans Serif"/>
                <a:cs typeface="Microsoft Sans Serif"/>
              </a:rPr>
              <a:t>to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3" dirty="0">
                <a:latin typeface="Verdana"/>
                <a:cs typeface="Verdana"/>
              </a:rPr>
              <a:t>f</a:t>
            </a:r>
            <a:r>
              <a:rPr sz="1577" spc="85" dirty="0">
                <a:latin typeface="Microsoft Sans Serif"/>
                <a:cs typeface="Microsoft Sans Serif"/>
              </a:rPr>
              <a:t>ind 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best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parameters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5355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9518423" y="4306086"/>
            <a:ext cx="1798637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6243" marR="71622" algn="ctr">
              <a:lnSpc>
                <a:spcPct val="111000"/>
              </a:lnSpc>
              <a:spcBef>
                <a:spcPts val="55"/>
              </a:spcBef>
            </a:pPr>
            <a:r>
              <a:rPr sz="1577" spc="100" dirty="0">
                <a:latin typeface="Microsoft Sans Serif"/>
                <a:cs typeface="Microsoft Sans Serif"/>
              </a:rPr>
              <a:t>Applying </a:t>
            </a:r>
            <a:r>
              <a:rPr sz="1577" spc="103" dirty="0">
                <a:latin typeface="Microsoft Sans Serif"/>
                <a:cs typeface="Microsoft Sans Serif"/>
              </a:rPr>
              <a:t> </a:t>
            </a:r>
            <a:r>
              <a:rPr sz="1577" spc="61" dirty="0">
                <a:latin typeface="Microsoft Sans Serif"/>
                <a:cs typeface="Microsoft Sans Serif"/>
              </a:rPr>
              <a:t>GridSearchCV </a:t>
            </a:r>
            <a:r>
              <a:rPr sz="1577" spc="64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on</a:t>
            </a:r>
            <a:r>
              <a:rPr sz="1577" spc="-58" dirty="0">
                <a:latin typeface="Microsoft Sans Serif"/>
                <a:cs typeface="Microsoft Sans Serif"/>
              </a:rPr>
              <a:t> </a:t>
            </a:r>
            <a:r>
              <a:rPr sz="1577" spc="42" dirty="0">
                <a:latin typeface="Microsoft Sans Serif"/>
                <a:cs typeface="Microsoft Sans Serif"/>
              </a:rPr>
              <a:t>LogReg,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24" dirty="0">
                <a:latin typeface="Microsoft Sans Serif"/>
                <a:cs typeface="Microsoft Sans Serif"/>
              </a:rPr>
              <a:t>SVM,</a:t>
            </a:r>
            <a:endParaRPr sz="1577">
              <a:latin typeface="Microsoft Sans Serif"/>
              <a:cs typeface="Microsoft Sans Serif"/>
            </a:endParaRPr>
          </a:p>
          <a:p>
            <a:pPr marL="7701" marR="3081" algn="ctr">
              <a:lnSpc>
                <a:spcPct val="111000"/>
              </a:lnSpc>
            </a:pPr>
            <a:r>
              <a:rPr sz="1577" spc="64" dirty="0">
                <a:latin typeface="Microsoft Sans Serif"/>
                <a:cs typeface="Microsoft Sans Serif"/>
              </a:rPr>
              <a:t>Decision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24" dirty="0">
                <a:latin typeface="Microsoft Sans Serif"/>
                <a:cs typeface="Microsoft Sans Serif"/>
              </a:rPr>
              <a:t>Tree,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79" dirty="0">
                <a:latin typeface="Microsoft Sans Serif"/>
                <a:cs typeface="Microsoft Sans Serif"/>
              </a:rPr>
              <a:t>and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36" dirty="0">
                <a:latin typeface="Microsoft Sans Serif"/>
                <a:cs typeface="Microsoft Sans Serif"/>
              </a:rPr>
              <a:t>KNN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models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6542495" y="4306086"/>
            <a:ext cx="1982312" cy="135281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Calculating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accuracy</a:t>
            </a:r>
            <a:r>
              <a:rPr sz="1577" spc="-58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on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test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79" dirty="0">
                <a:latin typeface="Microsoft Sans Serif"/>
                <a:cs typeface="Microsoft Sans Serif"/>
              </a:rPr>
              <a:t>using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115" dirty="0">
                <a:latin typeface="Microsoft Sans Serif"/>
                <a:cs typeface="Microsoft Sans Serif"/>
              </a:rPr>
              <a:t>method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.score()</a:t>
            </a:r>
            <a:endParaRPr sz="1577">
              <a:latin typeface="Microsoft Sans Serif"/>
              <a:cs typeface="Microsoft Sans Serif"/>
            </a:endParaRPr>
          </a:p>
          <a:p>
            <a:pPr algn="ctr">
              <a:spcBef>
                <a:spcPts val="209"/>
              </a:spcBef>
            </a:pPr>
            <a:r>
              <a:rPr sz="1577" spc="103" dirty="0">
                <a:latin typeface="Microsoft Sans Serif"/>
                <a:cs typeface="Microsoft Sans Serif"/>
              </a:rPr>
              <a:t>for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all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models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3824004" y="4575744"/>
            <a:ext cx="1650772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7" dirty="0">
                <a:latin typeface="Microsoft Sans Serif"/>
                <a:cs typeface="Microsoft Sans Serif"/>
              </a:rPr>
              <a:t>Examining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confusion</a:t>
            </a:r>
            <a:r>
              <a:rPr sz="1577" spc="-85" dirty="0">
                <a:latin typeface="Microsoft Sans Serif"/>
                <a:cs typeface="Microsoft Sans Serif"/>
              </a:rPr>
              <a:t> </a:t>
            </a:r>
            <a:r>
              <a:rPr sz="1577" spc="100" dirty="0">
                <a:latin typeface="Microsoft Sans Serif"/>
                <a:cs typeface="Microsoft Sans Serif"/>
              </a:rPr>
              <a:t>matrix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for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all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models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>
            <a:off x="810108" y="4306086"/>
            <a:ext cx="1910305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3" dirty="0">
                <a:latin typeface="Microsoft Sans Serif"/>
                <a:cs typeface="Microsoft Sans Serif"/>
              </a:rPr>
              <a:t>Finding</a:t>
            </a:r>
            <a:r>
              <a:rPr sz="1577" spc="-61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8" dirty="0">
                <a:latin typeface="Microsoft Sans Serif"/>
                <a:cs typeface="Microsoft Sans Serif"/>
              </a:rPr>
              <a:t> </a:t>
            </a:r>
            <a:r>
              <a:rPr sz="1577" spc="115" dirty="0">
                <a:latin typeface="Microsoft Sans Serif"/>
                <a:cs typeface="Microsoft Sans Serif"/>
              </a:rPr>
              <a:t>method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performs </a:t>
            </a:r>
            <a:r>
              <a:rPr sz="1577" spc="85" dirty="0">
                <a:latin typeface="Microsoft Sans Serif"/>
                <a:cs typeface="Microsoft Sans Serif"/>
              </a:rPr>
              <a:t>best </a:t>
            </a:r>
            <a:r>
              <a:rPr sz="1577" spc="103" dirty="0">
                <a:latin typeface="Microsoft Sans Serif"/>
                <a:cs typeface="Microsoft Sans Serif"/>
              </a:rPr>
              <a:t>by </a:t>
            </a:r>
            <a:r>
              <a:rPr sz="1577" spc="106" dirty="0">
                <a:latin typeface="Microsoft Sans Serif"/>
                <a:cs typeface="Microsoft Sans Serif"/>
              </a:rPr>
              <a:t> </a:t>
            </a:r>
            <a:r>
              <a:rPr sz="1577" spc="82" dirty="0">
                <a:latin typeface="Microsoft Sans Serif"/>
                <a:cs typeface="Microsoft Sans Serif"/>
              </a:rPr>
              <a:t>examining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42" dirty="0">
                <a:latin typeface="Microsoft Sans Serif"/>
                <a:cs typeface="Microsoft Sans Serif"/>
              </a:rPr>
              <a:t>Jaccard_score </a:t>
            </a:r>
            <a:r>
              <a:rPr sz="1577" spc="79" dirty="0">
                <a:latin typeface="Microsoft Sans Serif"/>
                <a:cs typeface="Microsoft Sans Serif"/>
              </a:rPr>
              <a:t>and </a:t>
            </a:r>
            <a:r>
              <a:rPr sz="1577" spc="82" dirty="0">
                <a:latin typeface="Microsoft Sans Serif"/>
                <a:cs typeface="Microsoft Sans Serif"/>
              </a:rPr>
              <a:t> </a:t>
            </a:r>
            <a:r>
              <a:rPr sz="1577" spc="-15" dirty="0">
                <a:latin typeface="Microsoft Sans Serif"/>
                <a:cs typeface="Microsoft Sans Serif"/>
              </a:rPr>
              <a:t>F1_score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metrics</a:t>
            </a:r>
            <a:endParaRPr sz="1577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19541" y="2094841"/>
            <a:ext cx="538320" cy="513291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703730" y="2094841"/>
            <a:ext cx="538320" cy="513291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709441" y="4728667"/>
            <a:ext cx="538320" cy="513291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161176" y="3401069"/>
            <a:ext cx="513291" cy="53832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20156FF7-CD98-E2BB-F617-077BB29156B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375487" y="1698171"/>
            <a:ext cx="7068725" cy="266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Results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Graphic 2" descr="Document with solid fill">
            <a:extLst>
              <a:ext uri="{FF2B5EF4-FFF2-40B4-BE49-F238E27FC236}">
                <a16:creationId xmlns:a16="http://schemas.microsoft.com/office/drawing/2014/main" id="{7DD53DBF-5A2F-F295-3178-9323F3D78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787" y="1591294"/>
            <a:ext cx="3349199" cy="356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570" y="1522854"/>
            <a:ext cx="10796858" cy="22247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5266" y="3813312"/>
            <a:ext cx="9513405" cy="2512218"/>
          </a:xfrm>
          <a:prstGeom prst="rect">
            <a:avLst/>
          </a:prstGeom>
        </p:spPr>
        <p:txBody>
          <a:bodyPr vert="horz" wrap="square" lIns="0" tIns="191762" rIns="0" bIns="0" rtlCol="0">
            <a:spAutoFit/>
          </a:bodyPr>
          <a:lstStyle/>
          <a:p>
            <a:pPr marL="7701">
              <a:spcBef>
                <a:spcPts val="1510"/>
              </a:spcBef>
            </a:pPr>
            <a:r>
              <a:rPr sz="2365" spc="85" dirty="0">
                <a:latin typeface="Microsoft Sans Serif"/>
                <a:cs typeface="Microsoft Sans Serif"/>
              </a:rPr>
              <a:t>Explanation:</a:t>
            </a:r>
            <a:endParaRPr sz="2365" dirty="0">
              <a:latin typeface="Microsoft Sans Serif"/>
              <a:cs typeface="Microsoft Sans Serif"/>
            </a:endParaRPr>
          </a:p>
          <a:p>
            <a:pPr marL="812100" indent="-246056">
              <a:spcBef>
                <a:spcPts val="1301"/>
              </a:spcBef>
              <a:buChar char="•"/>
              <a:tabLst>
                <a:tab pos="812100" algn="l"/>
                <a:tab pos="812485" algn="l"/>
              </a:tabLst>
            </a:pPr>
            <a:r>
              <a:rPr sz="2092" spc="12" dirty="0">
                <a:latin typeface="Microsoft Sans Serif"/>
                <a:cs typeface="Microsoft Sans Serif"/>
              </a:rPr>
              <a:t>The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52" dirty="0">
                <a:latin typeface="Microsoft Sans Serif"/>
                <a:cs typeface="Microsoft Sans Serif"/>
              </a:rPr>
              <a:t>earliest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73" dirty="0">
                <a:latin typeface="Times New Roman"/>
                <a:cs typeface="Times New Roman"/>
              </a:rPr>
              <a:t>f</a:t>
            </a:r>
            <a:r>
              <a:rPr sz="2092" spc="73" dirty="0">
                <a:latin typeface="Microsoft Sans Serif"/>
                <a:cs typeface="Microsoft Sans Serif"/>
              </a:rPr>
              <a:t>lights</a:t>
            </a:r>
            <a:r>
              <a:rPr sz="2092" spc="9" dirty="0">
                <a:latin typeface="Microsoft Sans Serif"/>
                <a:cs typeface="Microsoft Sans Serif"/>
              </a:rPr>
              <a:t> </a:t>
            </a:r>
            <a:r>
              <a:rPr sz="2092" spc="33" dirty="0">
                <a:latin typeface="Microsoft Sans Serif"/>
                <a:cs typeface="Microsoft Sans Serif"/>
              </a:rPr>
              <a:t>all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69" dirty="0">
                <a:latin typeface="Microsoft Sans Serif"/>
                <a:cs typeface="Microsoft Sans Serif"/>
              </a:rPr>
              <a:t>failed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85" dirty="0">
                <a:latin typeface="Microsoft Sans Serif"/>
                <a:cs typeface="Microsoft Sans Serif"/>
              </a:rPr>
              <a:t>while</a:t>
            </a:r>
            <a:r>
              <a:rPr sz="2092" spc="9" dirty="0">
                <a:latin typeface="Microsoft Sans Serif"/>
                <a:cs typeface="Microsoft Sans Serif"/>
              </a:rPr>
              <a:t> </a:t>
            </a:r>
            <a:r>
              <a:rPr sz="2092" spc="100" dirty="0">
                <a:latin typeface="Microsoft Sans Serif"/>
                <a:cs typeface="Microsoft Sans Serif"/>
              </a:rPr>
              <a:t>the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64" dirty="0">
                <a:latin typeface="Microsoft Sans Serif"/>
                <a:cs typeface="Microsoft Sans Serif"/>
              </a:rPr>
              <a:t>latest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73" dirty="0">
                <a:latin typeface="Times New Roman"/>
                <a:cs typeface="Times New Roman"/>
              </a:rPr>
              <a:t>f</a:t>
            </a:r>
            <a:r>
              <a:rPr sz="2092" spc="73" dirty="0">
                <a:latin typeface="Microsoft Sans Serif"/>
                <a:cs typeface="Microsoft Sans Serif"/>
              </a:rPr>
              <a:t>lights</a:t>
            </a:r>
            <a:r>
              <a:rPr sz="2092" spc="9" dirty="0">
                <a:latin typeface="Microsoft Sans Serif"/>
                <a:cs typeface="Microsoft Sans Serif"/>
              </a:rPr>
              <a:t> </a:t>
            </a:r>
            <a:r>
              <a:rPr sz="2092" spc="33" dirty="0">
                <a:latin typeface="Microsoft Sans Serif"/>
                <a:cs typeface="Microsoft Sans Serif"/>
              </a:rPr>
              <a:t>all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79" dirty="0">
                <a:latin typeface="Microsoft Sans Serif"/>
                <a:cs typeface="Microsoft Sans Serif"/>
              </a:rPr>
              <a:t>succeeded.</a:t>
            </a:r>
            <a:endParaRPr sz="2092" dirty="0">
              <a:latin typeface="Microsoft Sans Serif"/>
              <a:cs typeface="Microsoft Sans Serif"/>
            </a:endParaRPr>
          </a:p>
          <a:p>
            <a:pPr marL="812100" indent="-246056">
              <a:spcBef>
                <a:spcPts val="1295"/>
              </a:spcBef>
              <a:buChar char="•"/>
              <a:tabLst>
                <a:tab pos="812100" algn="l"/>
                <a:tab pos="812485" algn="l"/>
              </a:tabLst>
            </a:pPr>
            <a:r>
              <a:rPr sz="2092" spc="12" dirty="0">
                <a:latin typeface="Microsoft Sans Serif"/>
                <a:cs typeface="Microsoft Sans Serif"/>
              </a:rPr>
              <a:t>The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-36" dirty="0">
                <a:latin typeface="Microsoft Sans Serif"/>
                <a:cs typeface="Microsoft Sans Serif"/>
              </a:rPr>
              <a:t>CCAFS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-49" dirty="0">
                <a:latin typeface="Microsoft Sans Serif"/>
                <a:cs typeface="Microsoft Sans Serif"/>
              </a:rPr>
              <a:t>SLC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200" dirty="0">
                <a:latin typeface="Microsoft Sans Serif"/>
                <a:cs typeface="Microsoft Sans Serif"/>
              </a:rPr>
              <a:t>40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79" dirty="0">
                <a:latin typeface="Microsoft Sans Serif"/>
                <a:cs typeface="Microsoft Sans Serif"/>
              </a:rPr>
              <a:t>launch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58" dirty="0">
                <a:latin typeface="Microsoft Sans Serif"/>
                <a:cs typeface="Microsoft Sans Serif"/>
              </a:rPr>
              <a:t>site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12" dirty="0">
                <a:latin typeface="Microsoft Sans Serif"/>
                <a:cs typeface="Microsoft Sans Serif"/>
              </a:rPr>
              <a:t>has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100" dirty="0">
                <a:latin typeface="Microsoft Sans Serif"/>
                <a:cs typeface="Microsoft Sans Serif"/>
              </a:rPr>
              <a:t>about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-24" dirty="0">
                <a:latin typeface="Microsoft Sans Serif"/>
                <a:cs typeface="Microsoft Sans Serif"/>
              </a:rPr>
              <a:t>a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69" dirty="0">
                <a:latin typeface="Microsoft Sans Serif"/>
                <a:cs typeface="Microsoft Sans Serif"/>
              </a:rPr>
              <a:t>half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130" dirty="0">
                <a:latin typeface="Microsoft Sans Serif"/>
                <a:cs typeface="Microsoft Sans Serif"/>
              </a:rPr>
              <a:t>of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33" dirty="0">
                <a:latin typeface="Microsoft Sans Serif"/>
                <a:cs typeface="Microsoft Sans Serif"/>
              </a:rPr>
              <a:t>all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55" dirty="0">
                <a:latin typeface="Microsoft Sans Serif"/>
                <a:cs typeface="Microsoft Sans Serif"/>
              </a:rPr>
              <a:t>launches.</a:t>
            </a:r>
            <a:endParaRPr sz="2092" dirty="0">
              <a:latin typeface="Microsoft Sans Serif"/>
              <a:cs typeface="Microsoft Sans Serif"/>
            </a:endParaRPr>
          </a:p>
          <a:p>
            <a:pPr marL="812100" indent="-246056">
              <a:spcBef>
                <a:spcPts val="1298"/>
              </a:spcBef>
              <a:buChar char="•"/>
              <a:tabLst>
                <a:tab pos="812100" algn="l"/>
                <a:tab pos="812485" algn="l"/>
              </a:tabLst>
            </a:pPr>
            <a:r>
              <a:rPr sz="2092" spc="-85" dirty="0">
                <a:latin typeface="Microsoft Sans Serif"/>
                <a:cs typeface="Microsoft Sans Serif"/>
              </a:rPr>
              <a:t>VAFB</a:t>
            </a:r>
            <a:r>
              <a:rPr sz="2092" dirty="0">
                <a:latin typeface="Microsoft Sans Serif"/>
                <a:cs typeface="Microsoft Sans Serif"/>
              </a:rPr>
              <a:t> </a:t>
            </a:r>
            <a:r>
              <a:rPr sz="2092" spc="-49" dirty="0">
                <a:latin typeface="Microsoft Sans Serif"/>
                <a:cs typeface="Microsoft Sans Serif"/>
              </a:rPr>
              <a:t>SLC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-30" dirty="0">
                <a:latin typeface="Microsoft Sans Serif"/>
                <a:cs typeface="Microsoft Sans Serif"/>
              </a:rPr>
              <a:t>4E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79" dirty="0">
                <a:latin typeface="Microsoft Sans Serif"/>
                <a:cs typeface="Microsoft Sans Serif"/>
              </a:rPr>
              <a:t>and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-64" dirty="0">
                <a:latin typeface="Microsoft Sans Serif"/>
                <a:cs typeface="Microsoft Sans Serif"/>
              </a:rPr>
              <a:t>KSC</a:t>
            </a:r>
            <a:r>
              <a:rPr sz="2092" dirty="0">
                <a:latin typeface="Microsoft Sans Serif"/>
                <a:cs typeface="Microsoft Sans Serif"/>
              </a:rPr>
              <a:t> </a:t>
            </a:r>
            <a:r>
              <a:rPr sz="2092" spc="-33" dirty="0">
                <a:latin typeface="Microsoft Sans Serif"/>
                <a:cs typeface="Microsoft Sans Serif"/>
              </a:rPr>
              <a:t>LC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94" dirty="0">
                <a:latin typeface="Microsoft Sans Serif"/>
                <a:cs typeface="Microsoft Sans Serif"/>
              </a:rPr>
              <a:t>39A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30" dirty="0">
                <a:latin typeface="Microsoft Sans Serif"/>
                <a:cs typeface="Microsoft Sans Serif"/>
              </a:rPr>
              <a:t>have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91" dirty="0">
                <a:latin typeface="Microsoft Sans Serif"/>
                <a:cs typeface="Microsoft Sans Serif"/>
              </a:rPr>
              <a:t>higher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49" dirty="0">
                <a:latin typeface="Microsoft Sans Serif"/>
                <a:cs typeface="Microsoft Sans Serif"/>
              </a:rPr>
              <a:t>success</a:t>
            </a:r>
            <a:r>
              <a:rPr sz="2092" dirty="0">
                <a:latin typeface="Microsoft Sans Serif"/>
                <a:cs typeface="Microsoft Sans Serif"/>
              </a:rPr>
              <a:t> </a:t>
            </a:r>
            <a:r>
              <a:rPr sz="2092" spc="42" dirty="0">
                <a:latin typeface="Microsoft Sans Serif"/>
                <a:cs typeface="Microsoft Sans Serif"/>
              </a:rPr>
              <a:t>rates.</a:t>
            </a:r>
            <a:endParaRPr sz="2092" dirty="0">
              <a:latin typeface="Microsoft Sans Serif"/>
              <a:cs typeface="Microsoft Sans Serif"/>
            </a:endParaRPr>
          </a:p>
          <a:p>
            <a:pPr marL="812100" indent="-246056">
              <a:spcBef>
                <a:spcPts val="1295"/>
              </a:spcBef>
              <a:buChar char="•"/>
              <a:tabLst>
                <a:tab pos="812100" algn="l"/>
                <a:tab pos="812485" algn="l"/>
              </a:tabLst>
            </a:pPr>
            <a:r>
              <a:rPr sz="2092" spc="85" dirty="0">
                <a:latin typeface="Microsoft Sans Serif"/>
                <a:cs typeface="Microsoft Sans Serif"/>
              </a:rPr>
              <a:t>It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76" dirty="0">
                <a:latin typeface="Microsoft Sans Serif"/>
                <a:cs typeface="Microsoft Sans Serif"/>
              </a:rPr>
              <a:t>can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97" dirty="0">
                <a:latin typeface="Microsoft Sans Serif"/>
                <a:cs typeface="Microsoft Sans Serif"/>
              </a:rPr>
              <a:t>be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52" dirty="0">
                <a:latin typeface="Microsoft Sans Serif"/>
                <a:cs typeface="Microsoft Sans Serif"/>
              </a:rPr>
              <a:t>assumed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103" dirty="0">
                <a:latin typeface="Microsoft Sans Serif"/>
                <a:cs typeface="Microsoft Sans Serif"/>
              </a:rPr>
              <a:t>that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69" dirty="0">
                <a:latin typeface="Microsoft Sans Serif"/>
                <a:cs typeface="Microsoft Sans Serif"/>
              </a:rPr>
              <a:t>each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94" dirty="0">
                <a:latin typeface="Microsoft Sans Serif"/>
                <a:cs typeface="Microsoft Sans Serif"/>
              </a:rPr>
              <a:t>new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79" dirty="0">
                <a:latin typeface="Microsoft Sans Serif"/>
                <a:cs typeface="Microsoft Sans Serif"/>
              </a:rPr>
              <a:t>launch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12" dirty="0">
                <a:latin typeface="Microsoft Sans Serif"/>
                <a:cs typeface="Microsoft Sans Serif"/>
              </a:rPr>
              <a:t>has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-24" dirty="0">
                <a:latin typeface="Microsoft Sans Serif"/>
                <a:cs typeface="Microsoft Sans Serif"/>
              </a:rPr>
              <a:t>a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91" dirty="0">
                <a:latin typeface="Microsoft Sans Serif"/>
                <a:cs typeface="Microsoft Sans Serif"/>
              </a:rPr>
              <a:t>higher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64" dirty="0">
                <a:latin typeface="Microsoft Sans Serif"/>
                <a:cs typeface="Microsoft Sans Serif"/>
              </a:rPr>
              <a:t>rate</a:t>
            </a:r>
            <a:r>
              <a:rPr sz="2092" spc="6" dirty="0">
                <a:latin typeface="Microsoft Sans Serif"/>
                <a:cs typeface="Microsoft Sans Serif"/>
              </a:rPr>
              <a:t> </a:t>
            </a:r>
            <a:r>
              <a:rPr sz="2092" spc="130" dirty="0">
                <a:latin typeface="Microsoft Sans Serif"/>
                <a:cs typeface="Microsoft Sans Serif"/>
              </a:rPr>
              <a:t>of</a:t>
            </a:r>
            <a:r>
              <a:rPr sz="2092" spc="3" dirty="0">
                <a:latin typeface="Microsoft Sans Serif"/>
                <a:cs typeface="Microsoft Sans Serif"/>
              </a:rPr>
              <a:t> </a:t>
            </a:r>
            <a:r>
              <a:rPr sz="2092" spc="45" dirty="0">
                <a:latin typeface="Microsoft Sans Serif"/>
                <a:cs typeface="Microsoft Sans Serif"/>
              </a:rPr>
              <a:t>success.</a:t>
            </a:r>
            <a:endParaRPr sz="2092" dirty="0">
              <a:latin typeface="Microsoft Sans Serif"/>
              <a:cs typeface="Microsoft Sans Serif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672814-D415-0E00-A954-68AE7FB51B7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Flight Number vs. Launch Site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3794637"/>
            <a:ext cx="10678611" cy="2532958"/>
          </a:xfrm>
          <a:prstGeom prst="rect">
            <a:avLst/>
          </a:prstGeom>
        </p:spPr>
        <p:txBody>
          <a:bodyPr vert="horz" wrap="square" lIns="0" tIns="206395" rIns="0" bIns="0" rtlCol="0">
            <a:spAutoFit/>
          </a:bodyPr>
          <a:lstStyle/>
          <a:p>
            <a:pPr marL="7701">
              <a:spcBef>
                <a:spcPts val="1625"/>
              </a:spcBef>
            </a:pPr>
            <a:r>
              <a:rPr sz="2517" spc="82" dirty="0">
                <a:latin typeface="Microsoft Sans Serif"/>
                <a:cs typeface="Microsoft Sans Serif"/>
              </a:rPr>
              <a:t>Explanation:</a:t>
            </a:r>
            <a:endParaRPr sz="2517" dirty="0">
              <a:latin typeface="Microsoft Sans Serif"/>
              <a:cs typeface="Microsoft Sans Serif"/>
            </a:endParaRPr>
          </a:p>
          <a:p>
            <a:pPr marL="825962" marR="117830" indent="-259918">
              <a:lnSpc>
                <a:spcPct val="111100"/>
              </a:lnSpc>
              <a:spcBef>
                <a:spcPts val="1119"/>
              </a:spcBef>
              <a:buChar char="•"/>
              <a:tabLst>
                <a:tab pos="825962" algn="l"/>
                <a:tab pos="826347" algn="l"/>
              </a:tabLst>
            </a:pPr>
            <a:r>
              <a:rPr sz="2213" spc="3" dirty="0">
                <a:latin typeface="Microsoft Sans Serif"/>
                <a:cs typeface="Microsoft Sans Serif"/>
              </a:rPr>
              <a:t>For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58" dirty="0">
                <a:latin typeface="Microsoft Sans Serif"/>
                <a:cs typeface="Microsoft Sans Serif"/>
              </a:rPr>
              <a:t>every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82" dirty="0">
                <a:latin typeface="Microsoft Sans Serif"/>
                <a:cs typeface="Microsoft Sans Serif"/>
              </a:rPr>
              <a:t>launch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61" dirty="0">
                <a:latin typeface="Microsoft Sans Serif"/>
                <a:cs typeface="Microsoft Sans Serif"/>
              </a:rPr>
              <a:t>site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103" dirty="0">
                <a:latin typeface="Microsoft Sans Serif"/>
                <a:cs typeface="Microsoft Sans Serif"/>
              </a:rPr>
              <a:t>the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94" dirty="0">
                <a:latin typeface="Microsoft Sans Serif"/>
                <a:cs typeface="Microsoft Sans Serif"/>
              </a:rPr>
              <a:t>higher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103" dirty="0">
                <a:latin typeface="Microsoft Sans Serif"/>
                <a:cs typeface="Microsoft Sans Serif"/>
              </a:rPr>
              <a:t>the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69" dirty="0">
                <a:latin typeface="Microsoft Sans Serif"/>
                <a:cs typeface="Microsoft Sans Serif"/>
              </a:rPr>
              <a:t>payload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18" dirty="0">
                <a:latin typeface="Microsoft Sans Serif"/>
                <a:cs typeface="Microsoft Sans Serif"/>
              </a:rPr>
              <a:t>mass,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103" dirty="0">
                <a:latin typeface="Microsoft Sans Serif"/>
                <a:cs typeface="Microsoft Sans Serif"/>
              </a:rPr>
              <a:t>the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94" dirty="0">
                <a:latin typeface="Microsoft Sans Serif"/>
                <a:cs typeface="Microsoft Sans Serif"/>
              </a:rPr>
              <a:t>higher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103" dirty="0">
                <a:latin typeface="Microsoft Sans Serif"/>
                <a:cs typeface="Microsoft Sans Serif"/>
              </a:rPr>
              <a:t>the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52" dirty="0">
                <a:latin typeface="Microsoft Sans Serif"/>
                <a:cs typeface="Microsoft Sans Serif"/>
              </a:rPr>
              <a:t>success </a:t>
            </a:r>
            <a:r>
              <a:rPr sz="2213" spc="-579" dirty="0">
                <a:latin typeface="Microsoft Sans Serif"/>
                <a:cs typeface="Microsoft Sans Serif"/>
              </a:rPr>
              <a:t> </a:t>
            </a:r>
            <a:r>
              <a:rPr sz="2213" spc="55" dirty="0">
                <a:latin typeface="Microsoft Sans Serif"/>
                <a:cs typeface="Microsoft Sans Serif"/>
              </a:rPr>
              <a:t>rate.</a:t>
            </a:r>
            <a:endParaRPr sz="2213" dirty="0">
              <a:latin typeface="Microsoft Sans Serif"/>
              <a:cs typeface="Microsoft Sans Serif"/>
            </a:endParaRPr>
          </a:p>
          <a:p>
            <a:pPr marL="825962" indent="-259918">
              <a:spcBef>
                <a:spcPts val="1410"/>
              </a:spcBef>
              <a:buChar char="•"/>
              <a:tabLst>
                <a:tab pos="825962" algn="l"/>
                <a:tab pos="826347" algn="l"/>
              </a:tabLst>
            </a:pPr>
            <a:r>
              <a:rPr sz="2213" spc="79" dirty="0">
                <a:latin typeface="Microsoft Sans Serif"/>
                <a:cs typeface="Microsoft Sans Serif"/>
              </a:rPr>
              <a:t>Most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136" dirty="0">
                <a:latin typeface="Microsoft Sans Serif"/>
                <a:cs typeface="Microsoft Sans Serif"/>
              </a:rPr>
              <a:t>of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103" dirty="0">
                <a:latin typeface="Microsoft Sans Serif"/>
                <a:cs typeface="Microsoft Sans Serif"/>
              </a:rPr>
              <a:t>the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64" dirty="0">
                <a:latin typeface="Microsoft Sans Serif"/>
                <a:cs typeface="Microsoft Sans Serif"/>
              </a:rPr>
              <a:t>launches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127" dirty="0">
                <a:latin typeface="Microsoft Sans Serif"/>
                <a:cs typeface="Microsoft Sans Serif"/>
              </a:rPr>
              <a:t>with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69" dirty="0">
                <a:latin typeface="Microsoft Sans Serif"/>
                <a:cs typeface="Microsoft Sans Serif"/>
              </a:rPr>
              <a:t>payload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21" dirty="0">
                <a:latin typeface="Microsoft Sans Serif"/>
                <a:cs typeface="Microsoft Sans Serif"/>
              </a:rPr>
              <a:t>mass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67" dirty="0">
                <a:latin typeface="Microsoft Sans Serif"/>
                <a:cs typeface="Microsoft Sans Serif"/>
              </a:rPr>
              <a:t>over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191" dirty="0">
                <a:latin typeface="Microsoft Sans Serif"/>
                <a:cs typeface="Microsoft Sans Serif"/>
              </a:rPr>
              <a:t>7000</a:t>
            </a:r>
            <a:r>
              <a:rPr sz="2213" spc="9" dirty="0">
                <a:latin typeface="Microsoft Sans Serif"/>
                <a:cs typeface="Microsoft Sans Serif"/>
              </a:rPr>
              <a:t> </a:t>
            </a:r>
            <a:r>
              <a:rPr sz="2213" spc="94" dirty="0">
                <a:latin typeface="Microsoft Sans Serif"/>
                <a:cs typeface="Microsoft Sans Serif"/>
              </a:rPr>
              <a:t>kg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69" dirty="0">
                <a:latin typeface="Microsoft Sans Serif"/>
                <a:cs typeface="Microsoft Sans Serif"/>
              </a:rPr>
              <a:t>were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61" dirty="0">
                <a:latin typeface="Microsoft Sans Serif"/>
                <a:cs typeface="Microsoft Sans Serif"/>
              </a:rPr>
              <a:t>successful.</a:t>
            </a:r>
            <a:endParaRPr sz="2213" dirty="0">
              <a:latin typeface="Microsoft Sans Serif"/>
              <a:cs typeface="Microsoft Sans Serif"/>
            </a:endParaRPr>
          </a:p>
          <a:p>
            <a:pPr marL="825962" indent="-259918">
              <a:spcBef>
                <a:spcPts val="1407"/>
              </a:spcBef>
              <a:buChar char="•"/>
              <a:tabLst>
                <a:tab pos="825962" algn="l"/>
                <a:tab pos="826347" algn="l"/>
              </a:tabLst>
            </a:pPr>
            <a:r>
              <a:rPr sz="2213" spc="-69" dirty="0">
                <a:latin typeface="Microsoft Sans Serif"/>
                <a:cs typeface="Microsoft Sans Serif"/>
              </a:rPr>
              <a:t>KSC</a:t>
            </a:r>
            <a:r>
              <a:rPr sz="2213" spc="3" dirty="0">
                <a:latin typeface="Microsoft Sans Serif"/>
                <a:cs typeface="Microsoft Sans Serif"/>
              </a:rPr>
              <a:t> </a:t>
            </a:r>
            <a:r>
              <a:rPr sz="2213" spc="-39" dirty="0">
                <a:latin typeface="Microsoft Sans Serif"/>
                <a:cs typeface="Microsoft Sans Serif"/>
              </a:rPr>
              <a:t>LC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97" dirty="0">
                <a:latin typeface="Microsoft Sans Serif"/>
                <a:cs typeface="Microsoft Sans Serif"/>
              </a:rPr>
              <a:t>39A</a:t>
            </a:r>
            <a:r>
              <a:rPr sz="2213" spc="3" dirty="0">
                <a:latin typeface="Microsoft Sans Serif"/>
                <a:cs typeface="Microsoft Sans Serif"/>
              </a:rPr>
              <a:t> </a:t>
            </a:r>
            <a:r>
              <a:rPr sz="2213" spc="12" dirty="0">
                <a:latin typeface="Microsoft Sans Serif"/>
                <a:cs typeface="Microsoft Sans Serif"/>
              </a:rPr>
              <a:t>has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-27" dirty="0">
                <a:latin typeface="Microsoft Sans Serif"/>
                <a:cs typeface="Microsoft Sans Serif"/>
              </a:rPr>
              <a:t>a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3" dirty="0">
                <a:latin typeface="Microsoft Sans Serif"/>
                <a:cs typeface="Microsoft Sans Serif"/>
              </a:rPr>
              <a:t>100% </a:t>
            </a:r>
            <a:r>
              <a:rPr sz="2213" spc="52" dirty="0">
                <a:latin typeface="Microsoft Sans Serif"/>
                <a:cs typeface="Microsoft Sans Serif"/>
              </a:rPr>
              <a:t>success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67" dirty="0">
                <a:latin typeface="Microsoft Sans Serif"/>
                <a:cs typeface="Microsoft Sans Serif"/>
              </a:rPr>
              <a:t>rate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106" dirty="0">
                <a:latin typeface="Microsoft Sans Serif"/>
                <a:cs typeface="Microsoft Sans Serif"/>
              </a:rPr>
              <a:t>for</a:t>
            </a:r>
            <a:r>
              <a:rPr sz="2213" spc="3" dirty="0">
                <a:latin typeface="Microsoft Sans Serif"/>
                <a:cs typeface="Microsoft Sans Serif"/>
              </a:rPr>
              <a:t> </a:t>
            </a:r>
            <a:r>
              <a:rPr sz="2213" spc="69" dirty="0">
                <a:latin typeface="Microsoft Sans Serif"/>
                <a:cs typeface="Microsoft Sans Serif"/>
              </a:rPr>
              <a:t>payload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21" dirty="0">
                <a:latin typeface="Microsoft Sans Serif"/>
                <a:cs typeface="Microsoft Sans Serif"/>
              </a:rPr>
              <a:t>mass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100" dirty="0">
                <a:latin typeface="Microsoft Sans Serif"/>
                <a:cs typeface="Microsoft Sans Serif"/>
              </a:rPr>
              <a:t>under</a:t>
            </a:r>
            <a:r>
              <a:rPr sz="2213" spc="3" dirty="0">
                <a:latin typeface="Microsoft Sans Serif"/>
                <a:cs typeface="Microsoft Sans Serif"/>
              </a:rPr>
              <a:t> </a:t>
            </a:r>
            <a:r>
              <a:rPr sz="2213" spc="173" dirty="0">
                <a:latin typeface="Microsoft Sans Serif"/>
                <a:cs typeface="Microsoft Sans Serif"/>
              </a:rPr>
              <a:t>5500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94" dirty="0">
                <a:latin typeface="Microsoft Sans Serif"/>
                <a:cs typeface="Microsoft Sans Serif"/>
              </a:rPr>
              <a:t>kg</a:t>
            </a:r>
            <a:r>
              <a:rPr sz="2213" spc="6" dirty="0">
                <a:latin typeface="Microsoft Sans Serif"/>
                <a:cs typeface="Microsoft Sans Serif"/>
              </a:rPr>
              <a:t> </a:t>
            </a:r>
            <a:r>
              <a:rPr sz="2213" spc="91" dirty="0">
                <a:latin typeface="Microsoft Sans Serif"/>
                <a:cs typeface="Microsoft Sans Serif"/>
              </a:rPr>
              <a:t>too.</a:t>
            </a:r>
            <a:endParaRPr sz="2213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446" y="1524182"/>
            <a:ext cx="10795106" cy="2222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4516E3-98B3-A0E2-A2B3-C65B3AC012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266968" y="1907531"/>
            <a:ext cx="4302071" cy="37569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674707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  <a:latin typeface="Abadi"/>
              </a:rPr>
              <a:t>Outline</a:t>
            </a:r>
          </a:p>
        </p:txBody>
      </p:sp>
      <p:pic>
        <p:nvPicPr>
          <p:cNvPr id="3" name="Graphic 2" descr="Rocket with solid fill">
            <a:extLst>
              <a:ext uri="{FF2B5EF4-FFF2-40B4-BE49-F238E27FC236}">
                <a16:creationId xmlns:a16="http://schemas.microsoft.com/office/drawing/2014/main" id="{0F0DF789-0A8D-3E75-9A54-92A50F0FD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183" y="1853322"/>
            <a:ext cx="4401967" cy="31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55866" y="1669444"/>
            <a:ext cx="5509296" cy="3787281"/>
          </a:xfrm>
          <a:prstGeom prst="rect">
            <a:avLst/>
          </a:prstGeom>
        </p:spPr>
        <p:txBody>
          <a:bodyPr vert="horz" wrap="square" lIns="0" tIns="201004" rIns="0" bIns="0" rtlCol="0">
            <a:spAutoFit/>
          </a:bodyPr>
          <a:lstStyle/>
          <a:p>
            <a:pPr marL="286873" indent="-279556">
              <a:spcBef>
                <a:spcPts val="1583"/>
              </a:spcBef>
              <a:buChar char="•"/>
              <a:tabLst>
                <a:tab pos="286873" algn="l"/>
                <a:tab pos="287257" algn="l"/>
              </a:tabLst>
            </a:pPr>
            <a:r>
              <a:rPr sz="2395" spc="94" dirty="0">
                <a:latin typeface="Microsoft Sans Serif"/>
                <a:cs typeface="Microsoft Sans Serif"/>
              </a:rPr>
              <a:t>Orbits</a:t>
            </a:r>
            <a:r>
              <a:rPr sz="2395" spc="-9" dirty="0">
                <a:latin typeface="Microsoft Sans Serif"/>
                <a:cs typeface="Microsoft Sans Serif"/>
              </a:rPr>
              <a:t> </a:t>
            </a:r>
            <a:r>
              <a:rPr sz="2395" spc="130" dirty="0">
                <a:latin typeface="Microsoft Sans Serif"/>
                <a:cs typeface="Microsoft Sans Serif"/>
              </a:rPr>
              <a:t>with</a:t>
            </a:r>
            <a:r>
              <a:rPr sz="2395" spc="-6" dirty="0">
                <a:latin typeface="Microsoft Sans Serif"/>
                <a:cs typeface="Microsoft Sans Serif"/>
              </a:rPr>
              <a:t> 100%</a:t>
            </a:r>
            <a:r>
              <a:rPr sz="2395" spc="-9" dirty="0">
                <a:latin typeface="Microsoft Sans Serif"/>
                <a:cs typeface="Microsoft Sans Serif"/>
              </a:rPr>
              <a:t> </a:t>
            </a:r>
            <a:r>
              <a:rPr sz="2395" spc="45" dirty="0">
                <a:latin typeface="Microsoft Sans Serif"/>
                <a:cs typeface="Microsoft Sans Serif"/>
              </a:rPr>
              <a:t>success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61" dirty="0">
                <a:latin typeface="Microsoft Sans Serif"/>
                <a:cs typeface="Microsoft Sans Serif"/>
              </a:rPr>
              <a:t>rate:</a:t>
            </a:r>
            <a:endParaRPr sz="2395" dirty="0">
              <a:latin typeface="Microsoft Sans Serif"/>
              <a:cs typeface="Microsoft Sans Serif"/>
            </a:endParaRPr>
          </a:p>
          <a:p>
            <a:pPr marL="566429" lvl="1" indent="-279942">
              <a:spcBef>
                <a:spcPts val="1528"/>
              </a:spcBef>
              <a:buChar char="-"/>
              <a:tabLst>
                <a:tab pos="566044" algn="l"/>
                <a:tab pos="566814" algn="l"/>
              </a:tabLst>
            </a:pPr>
            <a:r>
              <a:rPr sz="2395" spc="-133" dirty="0">
                <a:latin typeface="Microsoft Sans Serif"/>
                <a:cs typeface="Microsoft Sans Serif"/>
              </a:rPr>
              <a:t>ES-L1,</a:t>
            </a:r>
            <a:r>
              <a:rPr sz="2395" spc="-12" dirty="0">
                <a:latin typeface="Microsoft Sans Serif"/>
                <a:cs typeface="Microsoft Sans Serif"/>
              </a:rPr>
              <a:t> </a:t>
            </a:r>
            <a:r>
              <a:rPr sz="2395" spc="-85" dirty="0">
                <a:latin typeface="Microsoft Sans Serif"/>
                <a:cs typeface="Microsoft Sans Serif"/>
              </a:rPr>
              <a:t>GEO,</a:t>
            </a:r>
            <a:r>
              <a:rPr sz="2395" spc="-9" dirty="0">
                <a:latin typeface="Microsoft Sans Serif"/>
                <a:cs typeface="Microsoft Sans Serif"/>
              </a:rPr>
              <a:t> </a:t>
            </a:r>
            <a:r>
              <a:rPr sz="2395" spc="-76" dirty="0">
                <a:latin typeface="Microsoft Sans Serif"/>
                <a:cs typeface="Microsoft Sans Serif"/>
              </a:rPr>
              <a:t>HEO,</a:t>
            </a:r>
            <a:r>
              <a:rPr sz="2395" spc="-12" dirty="0">
                <a:latin typeface="Microsoft Sans Serif"/>
                <a:cs typeface="Microsoft Sans Serif"/>
              </a:rPr>
              <a:t> </a:t>
            </a:r>
            <a:r>
              <a:rPr sz="2395" spc="-52" dirty="0">
                <a:latin typeface="Microsoft Sans Serif"/>
                <a:cs typeface="Microsoft Sans Serif"/>
              </a:rPr>
              <a:t>SSO</a:t>
            </a:r>
            <a:endParaRPr sz="2395" dirty="0">
              <a:latin typeface="Microsoft Sans Serif"/>
              <a:cs typeface="Microsoft Sans Serif"/>
            </a:endParaRPr>
          </a:p>
          <a:p>
            <a:pPr marL="286873" indent="-279556">
              <a:spcBef>
                <a:spcPts val="1525"/>
              </a:spcBef>
              <a:buChar char="•"/>
              <a:tabLst>
                <a:tab pos="286873" algn="l"/>
                <a:tab pos="287257" algn="l"/>
              </a:tabLst>
            </a:pPr>
            <a:r>
              <a:rPr sz="2395" spc="94" dirty="0">
                <a:latin typeface="Microsoft Sans Serif"/>
                <a:cs typeface="Microsoft Sans Serif"/>
              </a:rPr>
              <a:t>Orbits</a:t>
            </a:r>
            <a:r>
              <a:rPr sz="2395" spc="-9" dirty="0">
                <a:latin typeface="Microsoft Sans Serif"/>
                <a:cs typeface="Microsoft Sans Serif"/>
              </a:rPr>
              <a:t> </a:t>
            </a:r>
            <a:r>
              <a:rPr sz="2395" spc="130" dirty="0">
                <a:latin typeface="Microsoft Sans Serif"/>
                <a:cs typeface="Microsoft Sans Serif"/>
              </a:rPr>
              <a:t>with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24" dirty="0">
                <a:latin typeface="Microsoft Sans Serif"/>
                <a:cs typeface="Microsoft Sans Serif"/>
              </a:rPr>
              <a:t>0%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45" dirty="0">
                <a:latin typeface="Microsoft Sans Serif"/>
                <a:cs typeface="Microsoft Sans Serif"/>
              </a:rPr>
              <a:t>success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61" dirty="0">
                <a:latin typeface="Microsoft Sans Serif"/>
                <a:cs typeface="Microsoft Sans Serif"/>
              </a:rPr>
              <a:t>rate:</a:t>
            </a:r>
            <a:endParaRPr sz="2395" dirty="0">
              <a:latin typeface="Microsoft Sans Serif"/>
              <a:cs typeface="Microsoft Sans Serif"/>
            </a:endParaRPr>
          </a:p>
          <a:p>
            <a:pPr marL="566429" lvl="1" indent="-279942">
              <a:spcBef>
                <a:spcPts val="1525"/>
              </a:spcBef>
              <a:buChar char="-"/>
              <a:tabLst>
                <a:tab pos="566044" algn="l"/>
                <a:tab pos="566814" algn="l"/>
              </a:tabLst>
            </a:pPr>
            <a:r>
              <a:rPr sz="2395" spc="-18" dirty="0">
                <a:latin typeface="Microsoft Sans Serif"/>
                <a:cs typeface="Microsoft Sans Serif"/>
              </a:rPr>
              <a:t>SO</a:t>
            </a:r>
            <a:endParaRPr sz="2395" dirty="0">
              <a:latin typeface="Microsoft Sans Serif"/>
              <a:cs typeface="Microsoft Sans Serif"/>
            </a:endParaRPr>
          </a:p>
          <a:p>
            <a:pPr marL="286873" marR="948413" indent="-279556">
              <a:lnSpc>
                <a:spcPct val="111300"/>
              </a:lnSpc>
              <a:spcBef>
                <a:spcPts val="1201"/>
              </a:spcBef>
              <a:buChar char="•"/>
              <a:tabLst>
                <a:tab pos="286873" algn="l"/>
                <a:tab pos="287257" algn="l"/>
              </a:tabLst>
            </a:pPr>
            <a:r>
              <a:rPr sz="2395" spc="94" dirty="0">
                <a:latin typeface="Microsoft Sans Serif"/>
                <a:cs typeface="Microsoft Sans Serif"/>
              </a:rPr>
              <a:t>Orbits</a:t>
            </a:r>
            <a:r>
              <a:rPr sz="2395" spc="-12" dirty="0">
                <a:latin typeface="Microsoft Sans Serif"/>
                <a:cs typeface="Microsoft Sans Serif"/>
              </a:rPr>
              <a:t> </a:t>
            </a:r>
            <a:r>
              <a:rPr sz="2395" spc="130" dirty="0">
                <a:latin typeface="Microsoft Sans Serif"/>
                <a:cs typeface="Microsoft Sans Serif"/>
              </a:rPr>
              <a:t>with</a:t>
            </a:r>
            <a:r>
              <a:rPr sz="2395" spc="-12" dirty="0">
                <a:latin typeface="Microsoft Sans Serif"/>
                <a:cs typeface="Microsoft Sans Serif"/>
              </a:rPr>
              <a:t> </a:t>
            </a:r>
            <a:r>
              <a:rPr sz="2395" spc="45" dirty="0">
                <a:latin typeface="Microsoft Sans Serif"/>
                <a:cs typeface="Microsoft Sans Serif"/>
              </a:rPr>
              <a:t>success</a:t>
            </a:r>
            <a:r>
              <a:rPr sz="2395" spc="-9" dirty="0">
                <a:latin typeface="Microsoft Sans Serif"/>
                <a:cs typeface="Microsoft Sans Serif"/>
              </a:rPr>
              <a:t> </a:t>
            </a:r>
            <a:r>
              <a:rPr sz="2395" spc="67" dirty="0">
                <a:latin typeface="Microsoft Sans Serif"/>
                <a:cs typeface="Microsoft Sans Serif"/>
              </a:rPr>
              <a:t>rate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100" dirty="0">
                <a:latin typeface="Microsoft Sans Serif"/>
                <a:cs typeface="Microsoft Sans Serif"/>
              </a:rPr>
              <a:t>between</a:t>
            </a:r>
            <a:r>
              <a:rPr sz="2395" spc="-15" dirty="0">
                <a:latin typeface="Microsoft Sans Serif"/>
                <a:cs typeface="Microsoft Sans Serif"/>
              </a:rPr>
              <a:t> </a:t>
            </a:r>
            <a:r>
              <a:rPr sz="2395" spc="39" dirty="0">
                <a:latin typeface="Microsoft Sans Serif"/>
                <a:cs typeface="Microsoft Sans Serif"/>
              </a:rPr>
              <a:t>50%</a:t>
            </a:r>
            <a:r>
              <a:rPr sz="2395" spc="-15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15" dirty="0">
                <a:latin typeface="Microsoft Sans Serif"/>
                <a:cs typeface="Microsoft Sans Serif"/>
              </a:rPr>
              <a:t> </a:t>
            </a:r>
            <a:r>
              <a:rPr sz="2395" spc="-21" dirty="0">
                <a:latin typeface="Microsoft Sans Serif"/>
                <a:cs typeface="Microsoft Sans Serif"/>
              </a:rPr>
              <a:t>85%:</a:t>
            </a:r>
            <a:endParaRPr sz="2395" dirty="0">
              <a:latin typeface="Microsoft Sans Serif"/>
              <a:cs typeface="Microsoft Sans Serif"/>
            </a:endParaRPr>
          </a:p>
          <a:p>
            <a:pPr marL="566429" lvl="1" indent="-279942">
              <a:spcBef>
                <a:spcPts val="1525"/>
              </a:spcBef>
              <a:buChar char="-"/>
              <a:tabLst>
                <a:tab pos="566044" algn="l"/>
                <a:tab pos="566814" algn="l"/>
              </a:tabLst>
            </a:pPr>
            <a:r>
              <a:rPr sz="2395" spc="-82" dirty="0">
                <a:latin typeface="Microsoft Sans Serif"/>
                <a:cs typeface="Microsoft Sans Serif"/>
              </a:rPr>
              <a:t>GTO,</a:t>
            </a:r>
            <a:r>
              <a:rPr sz="2395" spc="-12" dirty="0">
                <a:latin typeface="Microsoft Sans Serif"/>
                <a:cs typeface="Microsoft Sans Serif"/>
              </a:rPr>
              <a:t> </a:t>
            </a:r>
            <a:r>
              <a:rPr sz="2395" spc="-73" dirty="0">
                <a:latin typeface="Microsoft Sans Serif"/>
                <a:cs typeface="Microsoft Sans Serif"/>
              </a:rPr>
              <a:t>ISS,</a:t>
            </a:r>
            <a:r>
              <a:rPr sz="2395" spc="-9" dirty="0">
                <a:latin typeface="Microsoft Sans Serif"/>
                <a:cs typeface="Microsoft Sans Serif"/>
              </a:rPr>
              <a:t> </a:t>
            </a:r>
            <a:r>
              <a:rPr sz="2395" spc="-91" dirty="0">
                <a:latin typeface="Microsoft Sans Serif"/>
                <a:cs typeface="Microsoft Sans Serif"/>
              </a:rPr>
              <a:t>LEO,</a:t>
            </a:r>
            <a:r>
              <a:rPr sz="2395" spc="-12" dirty="0">
                <a:latin typeface="Microsoft Sans Serif"/>
                <a:cs typeface="Microsoft Sans Serif"/>
              </a:rPr>
              <a:t> </a:t>
            </a:r>
            <a:r>
              <a:rPr sz="2395" spc="-67" dirty="0">
                <a:latin typeface="Microsoft Sans Serif"/>
                <a:cs typeface="Microsoft Sans Serif"/>
              </a:rPr>
              <a:t>MEO,</a:t>
            </a:r>
            <a:r>
              <a:rPr sz="2395" spc="-9" dirty="0">
                <a:latin typeface="Microsoft Sans Serif"/>
                <a:cs typeface="Microsoft Sans Serif"/>
              </a:rPr>
              <a:t> </a:t>
            </a:r>
            <a:r>
              <a:rPr sz="2395" spc="-61" dirty="0">
                <a:latin typeface="Microsoft Sans Serif"/>
                <a:cs typeface="Microsoft Sans Serif"/>
              </a:rPr>
              <a:t>PO</a:t>
            </a:r>
            <a:endParaRPr sz="2395" dirty="0">
              <a:latin typeface="Microsoft Sans Serif"/>
              <a:cs typeface="Microsoft Sans Serif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69F94F-8AB0-C00B-3069-84F139E9DE67}"/>
              </a:ext>
            </a:extLst>
          </p:cNvPr>
          <p:cNvSpPr txBox="1">
            <a:spLocks/>
          </p:cNvSpPr>
          <p:nvPr/>
        </p:nvSpPr>
        <p:spPr>
          <a:xfrm>
            <a:off x="911700" y="49098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Success Rate vs. Orbit Type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7D8FE2-3E00-98C6-5AC8-32430E5E7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645" y="1040030"/>
            <a:ext cx="5856184" cy="53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038190"/>
            <a:ext cx="10739066" cy="1993595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49" dirty="0">
                <a:latin typeface="Microsoft Sans Serif"/>
                <a:cs typeface="Microsoft Sans Serif"/>
              </a:rPr>
              <a:t>In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-79" dirty="0">
                <a:latin typeface="Microsoft Sans Serif"/>
                <a:cs typeface="Microsoft Sans Serif"/>
              </a:rPr>
              <a:t>LEO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27" dirty="0">
                <a:latin typeface="Microsoft Sans Serif"/>
                <a:cs typeface="Microsoft Sans Serif"/>
              </a:rPr>
              <a:t>orbit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39" dirty="0">
                <a:latin typeface="Microsoft Sans Serif"/>
                <a:cs typeface="Microsoft Sans Serif"/>
              </a:rPr>
              <a:t>Success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49" dirty="0">
                <a:latin typeface="Microsoft Sans Serif"/>
                <a:cs typeface="Microsoft Sans Serif"/>
              </a:rPr>
              <a:t>appears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Microsoft Sans Serif"/>
                <a:cs typeface="Microsoft Sans Serif"/>
              </a:rPr>
              <a:t>related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52" dirty="0">
                <a:latin typeface="Microsoft Sans Serif"/>
                <a:cs typeface="Microsoft Sans Serif"/>
              </a:rPr>
              <a:t>to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15" dirty="0">
                <a:latin typeface="Microsoft Sans Serif"/>
                <a:cs typeface="Microsoft Sans Serif"/>
              </a:rPr>
              <a:t>number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39" dirty="0">
                <a:latin typeface="Microsoft Sans Serif"/>
                <a:cs typeface="Microsoft Sans Serif"/>
              </a:rPr>
              <a:t>of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Times New Roman"/>
                <a:cs typeface="Times New Roman"/>
              </a:rPr>
              <a:t>f</a:t>
            </a:r>
            <a:r>
              <a:rPr sz="2395" spc="73" dirty="0">
                <a:latin typeface="Microsoft Sans Serif"/>
                <a:cs typeface="Microsoft Sans Serif"/>
              </a:rPr>
              <a:t>lights;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on </a:t>
            </a:r>
            <a:r>
              <a:rPr sz="2395" spc="106" dirty="0">
                <a:latin typeface="Microsoft Sans Serif"/>
                <a:cs typeface="Microsoft Sans Serif"/>
              </a:rPr>
              <a:t>the other </a:t>
            </a:r>
            <a:r>
              <a:rPr sz="2395" spc="69" dirty="0">
                <a:latin typeface="Microsoft Sans Serif"/>
                <a:cs typeface="Microsoft Sans Serif"/>
              </a:rPr>
              <a:t>hand, </a:t>
            </a:r>
            <a:r>
              <a:rPr sz="2395" spc="82" dirty="0">
                <a:latin typeface="Microsoft Sans Serif"/>
                <a:cs typeface="Microsoft Sans Serif"/>
              </a:rPr>
              <a:t>there </a:t>
            </a:r>
            <a:r>
              <a:rPr sz="2395" spc="30" dirty="0">
                <a:latin typeface="Microsoft Sans Serif"/>
                <a:cs typeface="Microsoft Sans Serif"/>
              </a:rPr>
              <a:t>seems </a:t>
            </a:r>
            <a:r>
              <a:rPr sz="2395" spc="152" dirty="0">
                <a:latin typeface="Microsoft Sans Serif"/>
                <a:cs typeface="Microsoft Sans Serif"/>
              </a:rPr>
              <a:t>to </a:t>
            </a:r>
            <a:r>
              <a:rPr sz="2395" spc="100" dirty="0">
                <a:latin typeface="Microsoft Sans Serif"/>
                <a:cs typeface="Microsoft Sans Serif"/>
              </a:rPr>
              <a:t>be </a:t>
            </a:r>
            <a:r>
              <a:rPr sz="2395" spc="109" dirty="0">
                <a:latin typeface="Microsoft Sans Serif"/>
                <a:cs typeface="Microsoft Sans Serif"/>
              </a:rPr>
              <a:t>no </a:t>
            </a:r>
            <a:r>
              <a:rPr sz="2395" spc="73" dirty="0">
                <a:latin typeface="Microsoft Sans Serif"/>
                <a:cs typeface="Microsoft Sans Serif"/>
              </a:rPr>
              <a:t>relationship </a:t>
            </a:r>
            <a:r>
              <a:rPr sz="2395" spc="100" dirty="0">
                <a:latin typeface="Microsoft Sans Serif"/>
                <a:cs typeface="Microsoft Sans Serif"/>
              </a:rPr>
              <a:t>between </a:t>
            </a:r>
            <a:r>
              <a:rPr sz="2395" spc="97" dirty="0">
                <a:latin typeface="Times New Roman"/>
                <a:cs typeface="Times New Roman"/>
              </a:rPr>
              <a:t>f</a:t>
            </a:r>
            <a:r>
              <a:rPr sz="2395" spc="97" dirty="0">
                <a:latin typeface="Microsoft Sans Serif"/>
                <a:cs typeface="Microsoft Sans Serif"/>
              </a:rPr>
              <a:t>light </a:t>
            </a:r>
            <a:r>
              <a:rPr sz="2395" spc="100" dirty="0">
                <a:latin typeface="Microsoft Sans Serif"/>
                <a:cs typeface="Microsoft Sans Serif"/>
              </a:rPr>
              <a:t> </a:t>
            </a:r>
            <a:r>
              <a:rPr sz="2395" spc="115" dirty="0">
                <a:latin typeface="Microsoft Sans Serif"/>
                <a:cs typeface="Microsoft Sans Serif"/>
              </a:rPr>
              <a:t>number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103" dirty="0">
                <a:latin typeface="Microsoft Sans Serif"/>
                <a:cs typeface="Microsoft Sans Serif"/>
              </a:rPr>
              <a:t>when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-64" dirty="0">
                <a:latin typeface="Microsoft Sans Serif"/>
                <a:cs typeface="Microsoft Sans Serif"/>
              </a:rPr>
              <a:t>GTO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orbit.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22223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CEC233C-5870-2491-BF45-2BE61FBB95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Flight Number vs. Orbit Type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336376"/>
            <a:ext cx="10686697" cy="158156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30" dirty="0">
                <a:latin typeface="Microsoft Sans Serif"/>
                <a:cs typeface="Microsoft Sans Serif"/>
              </a:rPr>
              <a:t>Heavy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55" dirty="0">
                <a:latin typeface="Microsoft Sans Serif"/>
                <a:cs typeface="Microsoft Sans Serif"/>
              </a:rPr>
              <a:t>payloads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24" dirty="0">
                <a:latin typeface="Microsoft Sans Serif"/>
                <a:cs typeface="Microsoft Sans Serif"/>
              </a:rPr>
              <a:t>have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-36" dirty="0">
                <a:latin typeface="Microsoft Sans Serif"/>
                <a:cs typeface="Microsoft Sans Serif"/>
              </a:rPr>
              <a:t>a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Microsoft Sans Serif"/>
                <a:cs typeface="Microsoft Sans Serif"/>
              </a:rPr>
              <a:t>negative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Microsoft Sans Serif"/>
                <a:cs typeface="Microsoft Sans Serif"/>
              </a:rPr>
              <a:t>in</a:t>
            </a:r>
            <a:r>
              <a:rPr sz="2395" spc="73" dirty="0">
                <a:latin typeface="Times New Roman"/>
                <a:cs typeface="Times New Roman"/>
              </a:rPr>
              <a:t>f</a:t>
            </a:r>
            <a:r>
              <a:rPr sz="2395" spc="73" dirty="0">
                <a:latin typeface="Microsoft Sans Serif"/>
                <a:cs typeface="Microsoft Sans Serif"/>
              </a:rPr>
              <a:t>luence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on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-64" dirty="0">
                <a:latin typeface="Microsoft Sans Serif"/>
                <a:cs typeface="Microsoft Sans Serif"/>
              </a:rPr>
              <a:t>GTO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0" dirty="0">
                <a:latin typeface="Microsoft Sans Serif"/>
                <a:cs typeface="Microsoft Sans Serif"/>
              </a:rPr>
              <a:t>orbits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positive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on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-64" dirty="0">
                <a:latin typeface="Microsoft Sans Serif"/>
                <a:cs typeface="Microsoft Sans Serif"/>
              </a:rPr>
              <a:t>GTO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dirty="0">
                <a:latin typeface="Microsoft Sans Serif"/>
                <a:cs typeface="Microsoft Sans Serif"/>
              </a:rPr>
              <a:t>Polar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-79" dirty="0">
                <a:latin typeface="Microsoft Sans Serif"/>
                <a:cs typeface="Microsoft Sans Serif"/>
              </a:rPr>
              <a:t>LEO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-55" dirty="0">
                <a:latin typeface="Microsoft Sans Serif"/>
                <a:cs typeface="Microsoft Sans Serif"/>
              </a:rPr>
              <a:t>(ISS)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85" dirty="0">
                <a:latin typeface="Microsoft Sans Serif"/>
                <a:cs typeface="Microsoft Sans Serif"/>
              </a:rPr>
              <a:t>orbits.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22223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64D795-D393-1038-3B73-C19582A0F6F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Payload vs. Orbit Type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722" y="2923126"/>
            <a:ext cx="2045847" cy="43866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800" spc="-215" dirty="0"/>
              <a:t>E</a:t>
            </a:r>
            <a:r>
              <a:rPr sz="2800" spc="97" dirty="0"/>
              <a:t>xplan</a:t>
            </a:r>
            <a:r>
              <a:rPr sz="2800" spc="112" dirty="0"/>
              <a:t>a</a:t>
            </a:r>
            <a:r>
              <a:rPr sz="2800" spc="13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5483" y="3488109"/>
            <a:ext cx="3099385" cy="120111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286873" marR="3081" indent="-279556">
              <a:lnSpc>
                <a:spcPct val="111300"/>
              </a:lnSpc>
              <a:spcBef>
                <a:spcPts val="61"/>
              </a:spcBef>
              <a:buChar char="•"/>
              <a:tabLst>
                <a:tab pos="286873" algn="l"/>
                <a:tab pos="287257" algn="l"/>
              </a:tabLst>
            </a:pPr>
            <a:r>
              <a:rPr sz="2395" spc="3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95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2395" spc="67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2395" spc="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95" spc="64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2395" spc="6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2395" spc="94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2395" spc="97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95" spc="69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2395" spc="-2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95" spc="97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2395" spc="-2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95" spc="91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80" y="1523893"/>
            <a:ext cx="6476545" cy="45716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9C0345-EBB9-D6AC-7147-EDE9C7B55CB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A47AC7A-AC87-923C-F48B-27D4601EE6E8}"/>
              </a:ext>
            </a:extLst>
          </p:cNvPr>
          <p:cNvSpPr txBox="1"/>
          <p:nvPr/>
        </p:nvSpPr>
        <p:spPr>
          <a:xfrm>
            <a:off x="1022009" y="3590847"/>
            <a:ext cx="3352860" cy="16188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2400" spc="5" dirty="0">
                <a:latin typeface="Microsoft Sans Serif"/>
                <a:cs typeface="Microsoft Sans Serif"/>
              </a:rPr>
              <a:t>The </a:t>
            </a:r>
            <a:r>
              <a:rPr sz="2400" spc="75" dirty="0">
                <a:latin typeface="Microsoft Sans Serif"/>
                <a:cs typeface="Microsoft Sans Serif"/>
              </a:rPr>
              <a:t>success </a:t>
            </a:r>
            <a:r>
              <a:rPr sz="2400" spc="110" dirty="0">
                <a:latin typeface="Microsoft Sans Serif"/>
                <a:cs typeface="Microsoft Sans Serif"/>
              </a:rPr>
              <a:t>rate 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since </a:t>
            </a:r>
            <a:r>
              <a:rPr sz="2400" spc="10" dirty="0">
                <a:latin typeface="Microsoft Sans Serif"/>
                <a:cs typeface="Microsoft Sans Serif"/>
              </a:rPr>
              <a:t>2013 </a:t>
            </a:r>
            <a:r>
              <a:rPr sz="2400" spc="155" dirty="0">
                <a:latin typeface="Microsoft Sans Serif"/>
                <a:cs typeface="Microsoft Sans Serif"/>
              </a:rPr>
              <a:t>kept 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increasing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160" dirty="0">
                <a:latin typeface="Microsoft Sans Serif"/>
                <a:cs typeface="Microsoft Sans Serif"/>
              </a:rPr>
              <a:t>till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2020.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444561"/>
            <a:ext cx="10732905" cy="1572904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indent="-279556">
              <a:spcBef>
                <a:spcPts val="1534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52" dirty="0">
                <a:latin typeface="Microsoft Sans Serif"/>
                <a:cs typeface="Microsoft Sans Serif"/>
              </a:rPr>
              <a:t>Displaying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49" dirty="0">
                <a:latin typeface="Microsoft Sans Serif"/>
                <a:cs typeface="Microsoft Sans Serif"/>
              </a:rPr>
              <a:t>names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39" dirty="0">
                <a:latin typeface="Microsoft Sans Serif"/>
                <a:cs typeface="Microsoft Sans Serif"/>
              </a:rPr>
              <a:t>of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1" dirty="0">
                <a:latin typeface="Microsoft Sans Serif"/>
                <a:cs typeface="Microsoft Sans Serif"/>
              </a:rPr>
              <a:t>unique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launch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39" dirty="0">
                <a:latin typeface="Microsoft Sans Serif"/>
                <a:cs typeface="Microsoft Sans Serif"/>
              </a:rPr>
              <a:t>sites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8" dirty="0">
                <a:latin typeface="Microsoft Sans Serif"/>
                <a:cs typeface="Microsoft Sans Serif"/>
              </a:rPr>
              <a:t>space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5" dirty="0">
                <a:latin typeface="Microsoft Sans Serif"/>
                <a:cs typeface="Microsoft Sans Serif"/>
              </a:rPr>
              <a:t>mission.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22858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7BDD59-A710-F16F-0D53-E52EFE48857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5079397"/>
            <a:ext cx="10404830" cy="1572904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indent="-279556">
              <a:spcBef>
                <a:spcPts val="1534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52" dirty="0">
                <a:latin typeface="Microsoft Sans Serif"/>
                <a:cs typeface="Microsoft Sans Serif"/>
              </a:rPr>
              <a:t>Displaying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76" dirty="0">
                <a:latin typeface="Microsoft Sans Serif"/>
                <a:cs typeface="Microsoft Sans Serif"/>
              </a:rPr>
              <a:t>5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records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where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launch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39" dirty="0">
                <a:latin typeface="Microsoft Sans Serif"/>
                <a:cs typeface="Microsoft Sans Serif"/>
              </a:rPr>
              <a:t>sites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begin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30" dirty="0">
                <a:latin typeface="Microsoft Sans Serif"/>
                <a:cs typeface="Microsoft Sans Serif"/>
              </a:rPr>
              <a:t>with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string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-67" dirty="0">
                <a:latin typeface="Microsoft Sans Serif"/>
                <a:cs typeface="Microsoft Sans Serif"/>
              </a:rPr>
              <a:t>'CCA'.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34894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285F28-18AC-D073-6B7A-21FB77AE337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Launch Site Names Begin with 'CCA'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241375"/>
            <a:ext cx="10311259" cy="158156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52" dirty="0">
                <a:latin typeface="Microsoft Sans Serif"/>
                <a:cs typeface="Microsoft Sans Serif"/>
              </a:rPr>
              <a:t>Displaying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total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9" dirty="0">
                <a:latin typeface="Microsoft Sans Serif"/>
                <a:cs typeface="Microsoft Sans Serif"/>
              </a:rPr>
              <a:t>payload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5" dirty="0">
                <a:latin typeface="Microsoft Sans Serif"/>
                <a:cs typeface="Microsoft Sans Serif"/>
              </a:rPr>
              <a:t>mass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5" dirty="0">
                <a:latin typeface="Microsoft Sans Serif"/>
                <a:cs typeface="Microsoft Sans Serif"/>
              </a:rPr>
              <a:t>carried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by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76" dirty="0">
                <a:latin typeface="Microsoft Sans Serif"/>
                <a:cs typeface="Microsoft Sans Serif"/>
              </a:rPr>
              <a:t>boosters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8" dirty="0">
                <a:latin typeface="Microsoft Sans Serif"/>
                <a:cs typeface="Microsoft Sans Serif"/>
              </a:rPr>
              <a:t>launched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by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-36" dirty="0">
                <a:latin typeface="Microsoft Sans Serif"/>
                <a:cs typeface="Microsoft Sans Serif"/>
              </a:rPr>
              <a:t>NASA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-61" dirty="0">
                <a:latin typeface="Microsoft Sans Serif"/>
                <a:cs typeface="Microsoft Sans Serif"/>
              </a:rPr>
              <a:t>(CRS).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15896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ED3BBC-6734-7256-DD29-408E57706B8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278311"/>
            <a:ext cx="10452193" cy="1572904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indent="-279556">
              <a:spcBef>
                <a:spcPts val="1534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52" dirty="0">
                <a:latin typeface="Microsoft Sans Serif"/>
                <a:cs typeface="Microsoft Sans Serif"/>
              </a:rPr>
              <a:t>Displaying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36" dirty="0">
                <a:latin typeface="Microsoft Sans Serif"/>
                <a:cs typeface="Microsoft Sans Serif"/>
              </a:rPr>
              <a:t>average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69" dirty="0">
                <a:latin typeface="Microsoft Sans Serif"/>
                <a:cs typeface="Microsoft Sans Serif"/>
              </a:rPr>
              <a:t>payload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5" dirty="0">
                <a:latin typeface="Microsoft Sans Serif"/>
                <a:cs typeface="Microsoft Sans Serif"/>
              </a:rPr>
              <a:t>mass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5" dirty="0">
                <a:latin typeface="Microsoft Sans Serif"/>
                <a:cs typeface="Microsoft Sans Serif"/>
              </a:rPr>
              <a:t>carried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by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booster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8" dirty="0">
                <a:latin typeface="Microsoft Sans Serif"/>
                <a:cs typeface="Microsoft Sans Serif"/>
              </a:rPr>
              <a:t>version</a:t>
            </a:r>
            <a:r>
              <a:rPr sz="2395" dirty="0">
                <a:latin typeface="Microsoft Sans Serif"/>
                <a:cs typeface="Microsoft Sans Serif"/>
              </a:rPr>
              <a:t> F9 </a:t>
            </a:r>
            <a:r>
              <a:rPr sz="2395" spc="-182" dirty="0">
                <a:latin typeface="Microsoft Sans Serif"/>
                <a:cs typeface="Microsoft Sans Serif"/>
              </a:rPr>
              <a:t>v1.1.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15873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3A8B02-5CBA-83D2-B696-7E6637FBDE5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241376"/>
            <a:ext cx="10652426" cy="158156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69" dirty="0">
                <a:latin typeface="Microsoft Sans Serif"/>
                <a:cs typeface="Microsoft Sans Serif"/>
              </a:rPr>
              <a:t>Listing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8" dirty="0">
                <a:latin typeface="Microsoft Sans Serif"/>
                <a:cs typeface="Microsoft Sans Serif"/>
              </a:rPr>
              <a:t>date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3" dirty="0">
                <a:latin typeface="Microsoft Sans Serif"/>
                <a:cs typeface="Microsoft Sans Serif"/>
              </a:rPr>
              <a:t>when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8" dirty="0">
                <a:latin typeface="Times New Roman"/>
                <a:cs typeface="Times New Roman"/>
              </a:rPr>
              <a:t>f</a:t>
            </a:r>
            <a:r>
              <a:rPr sz="2395" spc="58" dirty="0">
                <a:latin typeface="Microsoft Sans Serif"/>
                <a:cs typeface="Microsoft Sans Serif"/>
              </a:rPr>
              <a:t>irst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64" dirty="0">
                <a:latin typeface="Microsoft Sans Serif"/>
                <a:cs typeface="Microsoft Sans Serif"/>
              </a:rPr>
              <a:t>successful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1" dirty="0">
                <a:latin typeface="Microsoft Sans Serif"/>
                <a:cs typeface="Microsoft Sans Serif"/>
              </a:rPr>
              <a:t>landing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27" dirty="0">
                <a:latin typeface="Microsoft Sans Serif"/>
                <a:cs typeface="Microsoft Sans Serif"/>
              </a:rPr>
              <a:t>outcome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18" dirty="0">
                <a:latin typeface="Microsoft Sans Serif"/>
                <a:cs typeface="Microsoft Sans Serif"/>
              </a:rPr>
              <a:t>ground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100" dirty="0">
                <a:latin typeface="Microsoft Sans Serif"/>
                <a:cs typeface="Microsoft Sans Serif"/>
              </a:rPr>
              <a:t>pad</a:t>
            </a:r>
            <a:r>
              <a:rPr sz="2395" spc="-6" dirty="0">
                <a:latin typeface="Microsoft Sans Serif"/>
                <a:cs typeface="Microsoft Sans Serif"/>
              </a:rPr>
              <a:t> </a:t>
            </a:r>
            <a:r>
              <a:rPr sz="2395" spc="21" dirty="0">
                <a:latin typeface="Microsoft Sans Serif"/>
                <a:cs typeface="Microsoft Sans Serif"/>
              </a:rPr>
              <a:t>was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4" dirty="0">
                <a:latin typeface="Microsoft Sans Serif"/>
                <a:cs typeface="Microsoft Sans Serif"/>
              </a:rPr>
              <a:t>achieved.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15873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52BB5E-0F3A-E5EB-3E83-E072A664808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730193"/>
            <a:ext cx="10582730" cy="1572904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indent="-279556">
              <a:spcBef>
                <a:spcPts val="1534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69" dirty="0">
                <a:latin typeface="Microsoft Sans Serif"/>
                <a:cs typeface="Microsoft Sans Serif"/>
              </a:rPr>
              <a:t>Listing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total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15" dirty="0">
                <a:latin typeface="Microsoft Sans Serif"/>
                <a:cs typeface="Microsoft Sans Serif"/>
              </a:rPr>
              <a:t>number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39" dirty="0">
                <a:latin typeface="Microsoft Sans Serif"/>
                <a:cs typeface="Microsoft Sans Serif"/>
              </a:rPr>
              <a:t>of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4" dirty="0">
                <a:latin typeface="Microsoft Sans Serif"/>
                <a:cs typeface="Microsoft Sans Serif"/>
              </a:rPr>
              <a:t>successful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1" dirty="0">
                <a:latin typeface="Microsoft Sans Serif"/>
                <a:cs typeface="Microsoft Sans Serif"/>
              </a:rPr>
              <a:t>failure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4" dirty="0">
                <a:latin typeface="Microsoft Sans Serif"/>
                <a:cs typeface="Microsoft Sans Serif"/>
              </a:rPr>
              <a:t>mission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outcomes.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2158848"/>
            <a:ext cx="10794242" cy="21590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2770DDB-D12B-A4F6-BEF7-F5748492464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969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26412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Executive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  <a:r>
              <a:rPr lang="en-US" dirty="0">
                <a:solidFill>
                  <a:schemeClr val="tx1"/>
                </a:solidFill>
                <a:latin typeface="Abadi"/>
              </a:rPr>
              <a:t>Summary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11042AD-6B23-2DA0-6D42-69C3543D0902}"/>
              </a:ext>
            </a:extLst>
          </p:cNvPr>
          <p:cNvSpPr txBox="1"/>
          <p:nvPr/>
        </p:nvSpPr>
        <p:spPr>
          <a:xfrm>
            <a:off x="4263242" y="985651"/>
            <a:ext cx="6863937" cy="483337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370840" indent="-229235">
              <a:spcBef>
                <a:spcPts val="49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Predicting </a:t>
            </a:r>
            <a:r>
              <a:rPr sz="2800" dirty="0">
                <a:latin typeface="Calibri"/>
                <a:cs typeface="Calibri"/>
              </a:rPr>
              <a:t>the success of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Falcon </a:t>
            </a:r>
            <a:r>
              <a:rPr sz="2800" dirty="0">
                <a:latin typeface="Calibri"/>
                <a:cs typeface="Calibri"/>
              </a:rPr>
              <a:t>9 </a:t>
            </a:r>
            <a:r>
              <a:rPr sz="2800" spc="-15" dirty="0">
                <a:latin typeface="Calibri"/>
                <a:cs typeface="Calibri"/>
              </a:rPr>
              <a:t>first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stage </a:t>
            </a:r>
            <a:r>
              <a:rPr sz="2800" spc="-5" dirty="0">
                <a:latin typeface="Calibri"/>
                <a:cs typeface="Calibri"/>
              </a:rPr>
              <a:t>landing</a:t>
            </a:r>
            <a:endParaRPr sz="2800" dirty="0">
              <a:latin typeface="Calibri"/>
              <a:cs typeface="Calibri"/>
            </a:endParaRPr>
          </a:p>
          <a:p>
            <a:pPr marL="241300" marR="5080" indent="-229235">
              <a:spcBef>
                <a:spcPts val="1019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Understanding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factors </a:t>
            </a:r>
            <a:r>
              <a:rPr sz="2800" spc="-15" dirty="0">
                <a:latin typeface="Calibri"/>
                <a:cs typeface="Calibri"/>
              </a:rPr>
              <a:t>that </a:t>
            </a:r>
            <a:r>
              <a:rPr sz="2800" spc="-10" dirty="0">
                <a:latin typeface="Calibri"/>
                <a:cs typeface="Calibri"/>
              </a:rPr>
              <a:t>contribute to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successful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landings</a:t>
            </a:r>
          </a:p>
          <a:p>
            <a:pPr marL="241300" indent="-229235">
              <a:spcBef>
                <a:spcPts val="63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Estimating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overall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launch</a:t>
            </a:r>
            <a:endParaRPr sz="2800" dirty="0">
              <a:latin typeface="Calibri"/>
              <a:cs typeface="Calibri"/>
            </a:endParaRPr>
          </a:p>
          <a:p>
            <a:pPr marL="241300" marR="447675" indent="-229235">
              <a:spcBef>
                <a:spcPts val="10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Providing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valuable </a:t>
            </a:r>
            <a:r>
              <a:rPr sz="2800" spc="-5" dirty="0">
                <a:latin typeface="Calibri"/>
                <a:cs typeface="Calibri"/>
              </a:rPr>
              <a:t>insights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companies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seeking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against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SpaceX</a:t>
            </a:r>
            <a:endParaRPr sz="2800" dirty="0">
              <a:latin typeface="Calibri"/>
              <a:cs typeface="Calibri"/>
            </a:endParaRPr>
          </a:p>
          <a:p>
            <a:pPr marL="241300" marR="156210" indent="-229235">
              <a:spcBef>
                <a:spcPts val="97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Developing </a:t>
            </a:r>
            <a:r>
              <a:rPr sz="2800" spc="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predictive </a:t>
            </a:r>
            <a:r>
              <a:rPr sz="2800" spc="-5" dirty="0">
                <a:latin typeface="Calibri"/>
                <a:cs typeface="Calibri"/>
              </a:rPr>
              <a:t>model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determines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likelihood </a:t>
            </a:r>
            <a:r>
              <a:rPr sz="2800" dirty="0">
                <a:latin typeface="Calibri"/>
                <a:cs typeface="Calibri"/>
              </a:rPr>
              <a:t>of </a:t>
            </a:r>
            <a:r>
              <a:rPr sz="2800" spc="-5" dirty="0">
                <a:latin typeface="Calibri"/>
                <a:cs typeface="Calibri"/>
              </a:rPr>
              <a:t>successful </a:t>
            </a:r>
            <a:r>
              <a:rPr sz="2800" spc="-20" dirty="0">
                <a:latin typeface="Calibri"/>
                <a:cs typeface="Calibri"/>
              </a:rPr>
              <a:t>first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stage </a:t>
            </a:r>
            <a:r>
              <a:rPr sz="2800" dirty="0">
                <a:latin typeface="Calibri"/>
                <a:cs typeface="Calibri"/>
              </a:rPr>
              <a:t>landings.</a:t>
            </a:r>
          </a:p>
        </p:txBody>
      </p:sp>
      <p:pic>
        <p:nvPicPr>
          <p:cNvPr id="6" name="Graphic 5" descr="Rocket with solid fill">
            <a:extLst>
              <a:ext uri="{FF2B5EF4-FFF2-40B4-BE49-F238E27FC236}">
                <a16:creationId xmlns:a16="http://schemas.microsoft.com/office/drawing/2014/main" id="{B64B9149-4F22-FED6-EE3C-3DF54AA8A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830" y="1853322"/>
            <a:ext cx="3099276" cy="29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6" y="4657632"/>
            <a:ext cx="10467980" cy="158156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69" dirty="0">
                <a:latin typeface="Microsoft Sans Serif"/>
                <a:cs typeface="Microsoft Sans Serif"/>
              </a:rPr>
              <a:t>Listing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49" dirty="0">
                <a:latin typeface="Microsoft Sans Serif"/>
                <a:cs typeface="Microsoft Sans Serif"/>
              </a:rPr>
              <a:t>names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39" dirty="0">
                <a:latin typeface="Microsoft Sans Serif"/>
                <a:cs typeface="Microsoft Sans Serif"/>
              </a:rPr>
              <a:t>of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76" dirty="0">
                <a:latin typeface="Microsoft Sans Serif"/>
                <a:cs typeface="Microsoft Sans Serif"/>
              </a:rPr>
              <a:t>boosters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21" dirty="0">
                <a:latin typeface="Microsoft Sans Serif"/>
                <a:cs typeface="Microsoft Sans Serif"/>
              </a:rPr>
              <a:t>which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24" dirty="0">
                <a:latin typeface="Microsoft Sans Serif"/>
                <a:cs typeface="Microsoft Sans Serif"/>
              </a:rPr>
              <a:t>have</a:t>
            </a:r>
            <a:r>
              <a:rPr sz="2395" spc="3" dirty="0">
                <a:latin typeface="Microsoft Sans Serif"/>
                <a:cs typeface="Microsoft Sans Serif"/>
              </a:rPr>
              <a:t> </a:t>
            </a:r>
            <a:r>
              <a:rPr sz="2395" spc="45" dirty="0">
                <a:latin typeface="Microsoft Sans Serif"/>
                <a:cs typeface="Microsoft Sans Serif"/>
              </a:rPr>
              <a:t>success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drone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Microsoft Sans Serif"/>
                <a:cs typeface="Microsoft Sans Serif"/>
              </a:rPr>
              <a:t>ship </a:t>
            </a:r>
            <a:r>
              <a:rPr sz="2395" spc="-625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24" dirty="0">
                <a:latin typeface="Microsoft Sans Serif"/>
                <a:cs typeface="Microsoft Sans Serif"/>
              </a:rPr>
              <a:t>have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69" dirty="0">
                <a:latin typeface="Microsoft Sans Serif"/>
                <a:cs typeface="Microsoft Sans Serif"/>
              </a:rPr>
              <a:t>payload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5" dirty="0">
                <a:latin typeface="Microsoft Sans Serif"/>
                <a:cs typeface="Microsoft Sans Serif"/>
              </a:rPr>
              <a:t>mass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greater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88" dirty="0">
                <a:latin typeface="Microsoft Sans Serif"/>
                <a:cs typeface="Microsoft Sans Serif"/>
              </a:rPr>
              <a:t>than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258" dirty="0">
                <a:latin typeface="Microsoft Sans Serif"/>
                <a:cs typeface="Microsoft Sans Serif"/>
              </a:rPr>
              <a:t>4000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49" dirty="0">
                <a:latin typeface="Microsoft Sans Serif"/>
                <a:cs typeface="Microsoft Sans Serif"/>
              </a:rPr>
              <a:t>but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3" dirty="0">
                <a:latin typeface="Microsoft Sans Serif"/>
                <a:cs typeface="Microsoft Sans Serif"/>
              </a:rPr>
              <a:t>less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8" dirty="0">
                <a:latin typeface="Microsoft Sans Serif"/>
                <a:cs typeface="Microsoft Sans Serif"/>
              </a:rPr>
              <a:t>than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85" dirty="0">
                <a:latin typeface="Microsoft Sans Serif"/>
                <a:cs typeface="Microsoft Sans Serif"/>
              </a:rPr>
              <a:t>6000.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904866"/>
            <a:ext cx="10794242" cy="24100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5D6744-CE04-613F-0DD3-A4B320B3B3F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023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5011363"/>
            <a:ext cx="10016685" cy="1339060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85" dirty="0">
                <a:latin typeface="Microsoft Sans Serif"/>
                <a:cs typeface="Microsoft Sans Serif"/>
              </a:rPr>
              <a:t>Explanation:</a:t>
            </a:r>
            <a:endParaRPr sz="2304" dirty="0">
              <a:latin typeface="Microsoft Sans Serif"/>
              <a:cs typeface="Microsoft Sans Serif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324" algn="l"/>
                <a:tab pos="807094" algn="l"/>
              </a:tabLst>
            </a:pPr>
            <a:r>
              <a:rPr sz="2062" spc="61" dirty="0">
                <a:latin typeface="Microsoft Sans Serif"/>
                <a:cs typeface="Microsoft Sans Serif"/>
              </a:rPr>
              <a:t>Listing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9" dirty="0">
                <a:latin typeface="Microsoft Sans Serif"/>
                <a:cs typeface="Microsoft Sans Serif"/>
              </a:rPr>
              <a:t>names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118" dirty="0">
                <a:latin typeface="Microsoft Sans Serif"/>
                <a:cs typeface="Microsoft Sans Serif"/>
              </a:rPr>
              <a:t>of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82" dirty="0">
                <a:latin typeface="Microsoft Sans Serif"/>
                <a:cs typeface="Microsoft Sans Serif"/>
              </a:rPr>
              <a:t>booster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6" dirty="0">
                <a:latin typeface="Microsoft Sans Serif"/>
                <a:cs typeface="Microsoft Sans Serif"/>
              </a:rPr>
              <a:t>versions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103" dirty="0">
                <a:latin typeface="Microsoft Sans Serif"/>
                <a:cs typeface="Microsoft Sans Serif"/>
              </a:rPr>
              <a:t>which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21" dirty="0">
                <a:latin typeface="Microsoft Sans Serif"/>
                <a:cs typeface="Microsoft Sans Serif"/>
              </a:rPr>
              <a:t>have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73" dirty="0">
                <a:latin typeface="Microsoft Sans Serif"/>
                <a:cs typeface="Microsoft Sans Serif"/>
              </a:rPr>
              <a:t>carried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maximum </a:t>
            </a:r>
            <a:r>
              <a:rPr sz="2062" spc="-540" dirty="0">
                <a:latin typeface="Microsoft Sans Serif"/>
                <a:cs typeface="Microsoft Sans Serif"/>
              </a:rPr>
              <a:t> </a:t>
            </a:r>
            <a:r>
              <a:rPr sz="2062" spc="58" dirty="0">
                <a:latin typeface="Microsoft Sans Serif"/>
                <a:cs typeface="Microsoft Sans Serif"/>
              </a:rPr>
              <a:t>payload</a:t>
            </a:r>
            <a:r>
              <a:rPr sz="2062" spc="-6" dirty="0">
                <a:latin typeface="Microsoft Sans Serif"/>
                <a:cs typeface="Microsoft Sans Serif"/>
              </a:rPr>
              <a:t> </a:t>
            </a:r>
            <a:r>
              <a:rPr sz="2062" spc="9" dirty="0">
                <a:latin typeface="Microsoft Sans Serif"/>
                <a:cs typeface="Microsoft Sans Serif"/>
              </a:rPr>
              <a:t>mass.</a:t>
            </a:r>
            <a:endParaRPr sz="2062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34922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44DCA-B76E-3213-5A62-C343A9116A6F}"/>
              </a:ext>
            </a:extLst>
          </p:cNvPr>
          <p:cNvSpPr txBox="1">
            <a:spLocks/>
          </p:cNvSpPr>
          <p:nvPr/>
        </p:nvSpPr>
        <p:spPr>
          <a:xfrm>
            <a:off x="770011" y="65741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241375"/>
            <a:ext cx="9809135" cy="1990646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91" dirty="0">
                <a:latin typeface="Microsoft Sans Serif"/>
                <a:cs typeface="Microsoft Sans Serif"/>
              </a:rPr>
              <a:t>Explanation:</a:t>
            </a:r>
            <a:endParaRPr sz="2698" dirty="0">
              <a:latin typeface="Microsoft Sans Serif"/>
              <a:cs typeface="Microsoft Sans Serif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  <a:tab pos="845986" algn="l"/>
              </a:tabLst>
            </a:pPr>
            <a:r>
              <a:rPr sz="2395" spc="69" dirty="0">
                <a:latin typeface="Microsoft Sans Serif"/>
                <a:cs typeface="Microsoft Sans Serif"/>
              </a:rPr>
              <a:t>Listing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3" dirty="0">
                <a:latin typeface="Microsoft Sans Serif"/>
                <a:cs typeface="Microsoft Sans Serif"/>
              </a:rPr>
              <a:t>failed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1" dirty="0">
                <a:latin typeface="Microsoft Sans Serif"/>
                <a:cs typeface="Microsoft Sans Serif"/>
              </a:rPr>
              <a:t>landing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outcomes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drone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52" dirty="0">
                <a:latin typeface="Microsoft Sans Serif"/>
                <a:cs typeface="Microsoft Sans Serif"/>
              </a:rPr>
              <a:t>ship,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their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97" dirty="0">
                <a:latin typeface="Microsoft Sans Serif"/>
                <a:cs typeface="Microsoft Sans Serif"/>
              </a:rPr>
              <a:t>booster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45" dirty="0">
                <a:latin typeface="Microsoft Sans Serif"/>
                <a:cs typeface="Microsoft Sans Serif"/>
              </a:rPr>
              <a:t>versions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launch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58" dirty="0">
                <a:latin typeface="Microsoft Sans Serif"/>
                <a:cs typeface="Microsoft Sans Serif"/>
              </a:rPr>
              <a:t>site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49" dirty="0">
                <a:latin typeface="Microsoft Sans Serif"/>
                <a:cs typeface="Microsoft Sans Serif"/>
              </a:rPr>
              <a:t>names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for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months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82" dirty="0">
                <a:latin typeface="Microsoft Sans Serif"/>
                <a:cs typeface="Microsoft Sans Serif"/>
              </a:rPr>
              <a:t>in</a:t>
            </a:r>
            <a:r>
              <a:rPr sz="2395" spc="-3" dirty="0">
                <a:latin typeface="Microsoft Sans Serif"/>
                <a:cs typeface="Microsoft Sans Serif"/>
              </a:rPr>
              <a:t> </a:t>
            </a:r>
            <a:r>
              <a:rPr sz="2395" spc="33" dirty="0">
                <a:latin typeface="Microsoft Sans Serif"/>
                <a:cs typeface="Microsoft Sans Serif"/>
              </a:rPr>
              <a:t>year</a:t>
            </a:r>
            <a:r>
              <a:rPr sz="2395" dirty="0">
                <a:latin typeface="Microsoft Sans Serif"/>
                <a:cs typeface="Microsoft Sans Serif"/>
              </a:rPr>
              <a:t> </a:t>
            </a:r>
            <a:r>
              <a:rPr sz="2395" spc="-21" dirty="0">
                <a:latin typeface="Microsoft Sans Serif"/>
                <a:cs typeface="Microsoft Sans Serif"/>
              </a:rPr>
              <a:t>2015.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19038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02805C-DDE8-54F8-8209-CD3D27D5AC2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5013193"/>
            <a:ext cx="10714807" cy="1338063"/>
          </a:xfrm>
          <a:prstGeom prst="rect">
            <a:avLst/>
          </a:prstGeom>
        </p:spPr>
        <p:txBody>
          <a:bodyPr vert="horz" wrap="square" lIns="0" tIns="192917" rIns="0" bIns="0" rtlCol="0">
            <a:spAutoFit/>
          </a:bodyPr>
          <a:lstStyle/>
          <a:p>
            <a:pPr marL="7701">
              <a:spcBef>
                <a:spcPts val="1519"/>
              </a:spcBef>
            </a:pPr>
            <a:r>
              <a:rPr sz="2274" spc="85" dirty="0">
                <a:latin typeface="Microsoft Sans Serif"/>
                <a:cs typeface="Microsoft Sans Serif"/>
              </a:rPr>
              <a:t>Explanation:</a:t>
            </a:r>
            <a:endParaRPr sz="2274" dirty="0">
              <a:latin typeface="Microsoft Sans Serif"/>
              <a:cs typeface="Microsoft Sans Serif"/>
            </a:endParaRPr>
          </a:p>
          <a:p>
            <a:pPr marL="803629" marR="3081" indent="-237584">
              <a:lnSpc>
                <a:spcPct val="110800"/>
              </a:lnSpc>
              <a:spcBef>
                <a:spcPts val="1031"/>
              </a:spcBef>
              <a:buChar char="•"/>
              <a:tabLst>
                <a:tab pos="803629" algn="l"/>
                <a:tab pos="804014" algn="l"/>
              </a:tabLst>
            </a:pPr>
            <a:r>
              <a:rPr sz="2031" spc="27" dirty="0">
                <a:latin typeface="Microsoft Sans Serif"/>
                <a:cs typeface="Microsoft Sans Serif"/>
              </a:rPr>
              <a:t>Ranking </a:t>
            </a:r>
            <a:r>
              <a:rPr sz="2031" spc="91" dirty="0">
                <a:latin typeface="Microsoft Sans Serif"/>
                <a:cs typeface="Microsoft Sans Serif"/>
              </a:rPr>
              <a:t>the </a:t>
            </a:r>
            <a:r>
              <a:rPr sz="2031" spc="115" dirty="0">
                <a:latin typeface="Microsoft Sans Serif"/>
                <a:cs typeface="Microsoft Sans Serif"/>
              </a:rPr>
              <a:t>count </a:t>
            </a:r>
            <a:r>
              <a:rPr sz="2031" spc="121" dirty="0">
                <a:latin typeface="Microsoft Sans Serif"/>
                <a:cs typeface="Microsoft Sans Serif"/>
              </a:rPr>
              <a:t>of </a:t>
            </a:r>
            <a:r>
              <a:rPr sz="2031" spc="79" dirty="0">
                <a:latin typeface="Microsoft Sans Serif"/>
                <a:cs typeface="Microsoft Sans Serif"/>
              </a:rPr>
              <a:t>landing </a:t>
            </a:r>
            <a:r>
              <a:rPr sz="2031" spc="94" dirty="0">
                <a:latin typeface="Microsoft Sans Serif"/>
                <a:cs typeface="Microsoft Sans Serif"/>
              </a:rPr>
              <a:t>outcomes </a:t>
            </a:r>
            <a:r>
              <a:rPr sz="2031" spc="45" dirty="0">
                <a:latin typeface="Microsoft Sans Serif"/>
                <a:cs typeface="Microsoft Sans Serif"/>
              </a:rPr>
              <a:t>(such </a:t>
            </a:r>
            <a:r>
              <a:rPr sz="2031" spc="-33" dirty="0">
                <a:latin typeface="Microsoft Sans Serif"/>
                <a:cs typeface="Microsoft Sans Serif"/>
              </a:rPr>
              <a:t>as </a:t>
            </a:r>
            <a:r>
              <a:rPr sz="2031" spc="12" dirty="0">
                <a:latin typeface="Microsoft Sans Serif"/>
                <a:cs typeface="Microsoft Sans Serif"/>
              </a:rPr>
              <a:t>Failure </a:t>
            </a:r>
            <a:r>
              <a:rPr sz="2031" spc="67" dirty="0">
                <a:latin typeface="Microsoft Sans Serif"/>
                <a:cs typeface="Microsoft Sans Serif"/>
              </a:rPr>
              <a:t>(drone </a:t>
            </a:r>
            <a:r>
              <a:rPr sz="2031" spc="45" dirty="0">
                <a:latin typeface="Microsoft Sans Serif"/>
                <a:cs typeface="Microsoft Sans Serif"/>
              </a:rPr>
              <a:t>ship) </a:t>
            </a:r>
            <a:r>
              <a:rPr sz="2031" spc="94" dirty="0">
                <a:latin typeface="Microsoft Sans Serif"/>
                <a:cs typeface="Microsoft Sans Serif"/>
              </a:rPr>
              <a:t>or </a:t>
            </a:r>
            <a:r>
              <a:rPr sz="2031" spc="33" dirty="0">
                <a:latin typeface="Microsoft Sans Serif"/>
                <a:cs typeface="Microsoft Sans Serif"/>
              </a:rPr>
              <a:t>Success </a:t>
            </a:r>
            <a:r>
              <a:rPr sz="2031" spc="36" dirty="0">
                <a:latin typeface="Microsoft Sans Serif"/>
                <a:cs typeface="Microsoft Sans Serif"/>
              </a:rPr>
              <a:t> </a:t>
            </a:r>
            <a:r>
              <a:rPr sz="2031" spc="85" dirty="0">
                <a:latin typeface="Microsoft Sans Serif"/>
                <a:cs typeface="Microsoft Sans Serif"/>
              </a:rPr>
              <a:t>(ground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45" dirty="0">
                <a:latin typeface="Microsoft Sans Serif"/>
                <a:cs typeface="Microsoft Sans Serif"/>
              </a:rPr>
              <a:t>pad))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88" dirty="0">
                <a:latin typeface="Microsoft Sans Serif"/>
                <a:cs typeface="Microsoft Sans Serif"/>
              </a:rPr>
              <a:t>between</a:t>
            </a:r>
            <a:r>
              <a:rPr sz="2031" spc="3" dirty="0">
                <a:latin typeface="Microsoft Sans Serif"/>
                <a:cs typeface="Microsoft Sans Serif"/>
              </a:rPr>
              <a:t> </a:t>
            </a:r>
            <a:r>
              <a:rPr sz="2031" spc="91" dirty="0">
                <a:latin typeface="Microsoft Sans Serif"/>
                <a:cs typeface="Microsoft Sans Serif"/>
              </a:rPr>
              <a:t>the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76" dirty="0">
                <a:latin typeface="Microsoft Sans Serif"/>
                <a:cs typeface="Microsoft Sans Serif"/>
              </a:rPr>
              <a:t>date</a:t>
            </a:r>
            <a:r>
              <a:rPr sz="2031" spc="3" dirty="0">
                <a:latin typeface="Microsoft Sans Serif"/>
                <a:cs typeface="Microsoft Sans Serif"/>
              </a:rPr>
              <a:t> </a:t>
            </a:r>
            <a:r>
              <a:rPr sz="2031" spc="91" dirty="0">
                <a:latin typeface="Microsoft Sans Serif"/>
                <a:cs typeface="Microsoft Sans Serif"/>
              </a:rPr>
              <a:t>2010-06-04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69" dirty="0">
                <a:latin typeface="Microsoft Sans Serif"/>
                <a:cs typeface="Microsoft Sans Serif"/>
              </a:rPr>
              <a:t>and</a:t>
            </a:r>
            <a:r>
              <a:rPr sz="2031" spc="3" dirty="0">
                <a:latin typeface="Microsoft Sans Serif"/>
                <a:cs typeface="Microsoft Sans Serif"/>
              </a:rPr>
              <a:t> </a:t>
            </a:r>
            <a:r>
              <a:rPr sz="2031" spc="36" dirty="0">
                <a:latin typeface="Microsoft Sans Serif"/>
                <a:cs typeface="Microsoft Sans Serif"/>
              </a:rPr>
              <a:t>2017-03-20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73" dirty="0">
                <a:latin typeface="Microsoft Sans Serif"/>
                <a:cs typeface="Microsoft Sans Serif"/>
              </a:rPr>
              <a:t>in</a:t>
            </a:r>
            <a:r>
              <a:rPr sz="2031" spc="3" dirty="0">
                <a:latin typeface="Microsoft Sans Serif"/>
                <a:cs typeface="Microsoft Sans Serif"/>
              </a:rPr>
              <a:t> </a:t>
            </a:r>
            <a:r>
              <a:rPr sz="2031" spc="85" dirty="0">
                <a:latin typeface="Microsoft Sans Serif"/>
                <a:cs typeface="Microsoft Sans Serif"/>
              </a:rPr>
              <a:t>descending</a:t>
            </a:r>
            <a:r>
              <a:rPr sz="2031" dirty="0">
                <a:latin typeface="Microsoft Sans Serif"/>
                <a:cs typeface="Microsoft Sans Serif"/>
              </a:rPr>
              <a:t> </a:t>
            </a:r>
            <a:r>
              <a:rPr sz="2031" spc="52" dirty="0">
                <a:latin typeface="Microsoft Sans Serif"/>
                <a:cs typeface="Microsoft Sans Serif"/>
              </a:rPr>
              <a:t>order.</a:t>
            </a:r>
            <a:endParaRPr sz="2031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879" y="1523893"/>
            <a:ext cx="10794242" cy="3490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75A01D-3096-B3AB-A538-BFF581AF4F9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534" y="805489"/>
            <a:ext cx="10847763" cy="4676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1474994"/>
            <a:ext cx="4522198" cy="4696825"/>
          </a:xfrm>
          <a:prstGeom prst="rect">
            <a:avLst/>
          </a:prstGeom>
        </p:spPr>
        <p:txBody>
          <a:bodyPr vert="horz" wrap="square" lIns="0" tIns="134773" rIns="0" bIns="0" rtlCol="0">
            <a:spAutoFit/>
          </a:bodyPr>
          <a:lstStyle/>
          <a:p>
            <a:pPr marL="7701">
              <a:spcBef>
                <a:spcPts val="1061"/>
              </a:spcBef>
            </a:pPr>
            <a:r>
              <a:rPr sz="1637" spc="58" dirty="0">
                <a:latin typeface="Microsoft Sans Serif"/>
                <a:cs typeface="Microsoft Sans Serif"/>
              </a:rPr>
              <a:t>Explanation:</a:t>
            </a:r>
            <a:endParaRPr sz="1637" dirty="0">
              <a:latin typeface="Microsoft Sans Serif"/>
              <a:cs typeface="Microsoft Sans Serif"/>
            </a:endParaRPr>
          </a:p>
          <a:p>
            <a:pPr marL="736627" marR="3081" indent="-170583">
              <a:lnSpc>
                <a:spcPct val="108800"/>
              </a:lnSpc>
              <a:spcBef>
                <a:spcPts val="737"/>
              </a:spcBef>
              <a:buChar char="•"/>
              <a:tabLst>
                <a:tab pos="736627" algn="l"/>
                <a:tab pos="737012" algn="l"/>
              </a:tabLst>
            </a:pPr>
            <a:r>
              <a:rPr sz="1455" spc="49" dirty="0">
                <a:latin typeface="Microsoft Sans Serif"/>
                <a:cs typeface="Microsoft Sans Serif"/>
              </a:rPr>
              <a:t>Most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88" dirty="0">
                <a:latin typeface="Microsoft Sans Serif"/>
                <a:cs typeface="Microsoft Sans Serif"/>
              </a:rPr>
              <a:t>of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39" dirty="0">
                <a:latin typeface="Microsoft Sans Serif"/>
                <a:cs typeface="Microsoft Sans Serif"/>
              </a:rPr>
              <a:t>Launch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24" dirty="0">
                <a:latin typeface="Microsoft Sans Serif"/>
                <a:cs typeface="Microsoft Sans Serif"/>
              </a:rPr>
              <a:t>sites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12" dirty="0">
                <a:latin typeface="Microsoft Sans Serif"/>
                <a:cs typeface="Microsoft Sans Serif"/>
              </a:rPr>
              <a:t>are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in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64" dirty="0">
                <a:latin typeface="Microsoft Sans Serif"/>
                <a:cs typeface="Microsoft Sans Serif"/>
              </a:rPr>
              <a:t>proximity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94" dirty="0">
                <a:latin typeface="Microsoft Sans Serif"/>
                <a:cs typeface="Microsoft Sans Serif"/>
              </a:rPr>
              <a:t>to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-379" dirty="0">
                <a:latin typeface="Microsoft Sans Serif"/>
                <a:cs typeface="Microsoft Sans Serif"/>
              </a:rPr>
              <a:t> </a:t>
            </a:r>
            <a:r>
              <a:rPr sz="1455" spc="36" dirty="0">
                <a:latin typeface="Microsoft Sans Serif"/>
                <a:cs typeface="Microsoft Sans Serif"/>
              </a:rPr>
              <a:t>Equator </a:t>
            </a:r>
            <a:r>
              <a:rPr sz="1455" spc="33" dirty="0">
                <a:latin typeface="Microsoft Sans Serif"/>
                <a:cs typeface="Microsoft Sans Serif"/>
              </a:rPr>
              <a:t>line. </a:t>
            </a:r>
            <a:r>
              <a:rPr sz="1455" spc="6" dirty="0">
                <a:latin typeface="Microsoft Sans Serif"/>
                <a:cs typeface="Microsoft Sans Serif"/>
              </a:rPr>
              <a:t>The </a:t>
            </a:r>
            <a:r>
              <a:rPr sz="1455" spc="49" dirty="0">
                <a:latin typeface="Microsoft Sans Serif"/>
                <a:cs typeface="Microsoft Sans Serif"/>
              </a:rPr>
              <a:t>land </a:t>
            </a:r>
            <a:r>
              <a:rPr sz="1455" spc="6" dirty="0">
                <a:latin typeface="Microsoft Sans Serif"/>
                <a:cs typeface="Microsoft Sans Serif"/>
              </a:rPr>
              <a:t>is </a:t>
            </a:r>
            <a:r>
              <a:rPr sz="1455" spc="73" dirty="0">
                <a:latin typeface="Microsoft Sans Serif"/>
                <a:cs typeface="Microsoft Sans Serif"/>
              </a:rPr>
              <a:t>moving </a:t>
            </a:r>
            <a:r>
              <a:rPr sz="1455" spc="39" dirty="0">
                <a:latin typeface="Microsoft Sans Serif"/>
                <a:cs typeface="Microsoft Sans Serif"/>
              </a:rPr>
              <a:t>faster </a:t>
            </a:r>
            <a:r>
              <a:rPr sz="1455" spc="45" dirty="0">
                <a:latin typeface="Microsoft Sans Serif"/>
                <a:cs typeface="Microsoft Sans Serif"/>
              </a:rPr>
              <a:t>at </a:t>
            </a:r>
            <a:r>
              <a:rPr sz="1455" spc="49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1" dirty="0">
                <a:latin typeface="Microsoft Sans Serif"/>
                <a:cs typeface="Microsoft Sans Serif"/>
              </a:rPr>
              <a:t>equator </a:t>
            </a:r>
            <a:r>
              <a:rPr sz="1455" spc="55" dirty="0">
                <a:latin typeface="Microsoft Sans Serif"/>
                <a:cs typeface="Microsoft Sans Serif"/>
              </a:rPr>
              <a:t>than </a:t>
            </a:r>
            <a:r>
              <a:rPr sz="1455" spc="21" dirty="0">
                <a:latin typeface="Microsoft Sans Serif"/>
                <a:cs typeface="Microsoft Sans Serif"/>
              </a:rPr>
              <a:t>any </a:t>
            </a:r>
            <a:r>
              <a:rPr sz="1455" spc="67" dirty="0">
                <a:latin typeface="Microsoft Sans Serif"/>
                <a:cs typeface="Microsoft Sans Serif"/>
              </a:rPr>
              <a:t>other </a:t>
            </a:r>
            <a:r>
              <a:rPr sz="1455" spc="52" dirty="0">
                <a:latin typeface="Microsoft Sans Serif"/>
                <a:cs typeface="Microsoft Sans Serif"/>
              </a:rPr>
              <a:t>place </a:t>
            </a:r>
            <a:r>
              <a:rPr sz="1455" spc="69" dirty="0">
                <a:latin typeface="Microsoft Sans Serif"/>
                <a:cs typeface="Microsoft Sans Serif"/>
              </a:rPr>
              <a:t>on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9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surface </a:t>
            </a:r>
            <a:r>
              <a:rPr sz="1455" spc="88" dirty="0">
                <a:latin typeface="Microsoft Sans Serif"/>
                <a:cs typeface="Microsoft Sans Serif"/>
              </a:rPr>
              <a:t>of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15" dirty="0">
                <a:latin typeface="Microsoft Sans Serif"/>
                <a:cs typeface="Microsoft Sans Serif"/>
              </a:rPr>
              <a:t>Earth. </a:t>
            </a:r>
            <a:r>
              <a:rPr sz="1455" spc="64" dirty="0">
                <a:latin typeface="Microsoft Sans Serif"/>
                <a:cs typeface="Microsoft Sans Serif"/>
              </a:rPr>
              <a:t>Anything </a:t>
            </a:r>
            <a:r>
              <a:rPr sz="1455" spc="69" dirty="0">
                <a:latin typeface="Microsoft Sans Serif"/>
                <a:cs typeface="Microsoft Sans Serif"/>
              </a:rPr>
              <a:t>on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9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surface </a:t>
            </a:r>
            <a:r>
              <a:rPr sz="1455" spc="88" dirty="0">
                <a:latin typeface="Microsoft Sans Serif"/>
                <a:cs typeface="Microsoft Sans Serif"/>
              </a:rPr>
              <a:t>of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18" dirty="0">
                <a:latin typeface="Microsoft Sans Serif"/>
                <a:cs typeface="Microsoft Sans Serif"/>
              </a:rPr>
              <a:t>Earth </a:t>
            </a:r>
            <a:r>
              <a:rPr sz="1455" spc="45" dirty="0">
                <a:latin typeface="Microsoft Sans Serif"/>
                <a:cs typeface="Microsoft Sans Serif"/>
              </a:rPr>
              <a:t>at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1" dirty="0">
                <a:latin typeface="Microsoft Sans Serif"/>
                <a:cs typeface="Microsoft Sans Serif"/>
              </a:rPr>
              <a:t>equator </a:t>
            </a:r>
            <a:r>
              <a:rPr sz="1455" spc="6" dirty="0">
                <a:latin typeface="Microsoft Sans Serif"/>
                <a:cs typeface="Microsoft Sans Serif"/>
              </a:rPr>
              <a:t>is </a:t>
            </a:r>
            <a:r>
              <a:rPr sz="1455" spc="9" dirty="0">
                <a:latin typeface="Microsoft Sans Serif"/>
                <a:cs typeface="Microsoft Sans Serif"/>
              </a:rPr>
              <a:t> </a:t>
            </a:r>
            <a:r>
              <a:rPr sz="1455" spc="30" dirty="0">
                <a:latin typeface="Microsoft Sans Serif"/>
                <a:cs typeface="Microsoft Sans Serif"/>
              </a:rPr>
              <a:t>already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73" dirty="0">
                <a:latin typeface="Microsoft Sans Serif"/>
                <a:cs typeface="Microsoft Sans Serif"/>
              </a:rPr>
              <a:t>moving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5" dirty="0">
                <a:latin typeface="Microsoft Sans Serif"/>
                <a:cs typeface="Microsoft Sans Serif"/>
              </a:rPr>
              <a:t>at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-9" dirty="0">
                <a:latin typeface="Microsoft Sans Serif"/>
                <a:cs typeface="Microsoft Sans Serif"/>
              </a:rPr>
              <a:t>1670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64" dirty="0">
                <a:latin typeface="Microsoft Sans Serif"/>
                <a:cs typeface="Microsoft Sans Serif"/>
              </a:rPr>
              <a:t>km/hour.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If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-21" dirty="0">
                <a:latin typeface="Microsoft Sans Serif"/>
                <a:cs typeface="Microsoft Sans Serif"/>
              </a:rPr>
              <a:t>a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5" dirty="0">
                <a:latin typeface="Microsoft Sans Serif"/>
                <a:cs typeface="Microsoft Sans Serif"/>
              </a:rPr>
              <a:t>ship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6" dirty="0">
                <a:latin typeface="Microsoft Sans Serif"/>
                <a:cs typeface="Microsoft Sans Serif"/>
              </a:rPr>
              <a:t>is </a:t>
            </a:r>
            <a:r>
              <a:rPr sz="1455" spc="-376" dirty="0">
                <a:latin typeface="Microsoft Sans Serif"/>
                <a:cs typeface="Microsoft Sans Serif"/>
              </a:rPr>
              <a:t> </a:t>
            </a:r>
            <a:r>
              <a:rPr sz="1455" spc="55" dirty="0">
                <a:latin typeface="Microsoft Sans Serif"/>
                <a:cs typeface="Microsoft Sans Serif"/>
              </a:rPr>
              <a:t>launched </a:t>
            </a:r>
            <a:r>
              <a:rPr sz="1455" spc="82" dirty="0">
                <a:latin typeface="Microsoft Sans Serif"/>
                <a:cs typeface="Microsoft Sans Serif"/>
              </a:rPr>
              <a:t>from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1" dirty="0">
                <a:latin typeface="Microsoft Sans Serif"/>
                <a:cs typeface="Microsoft Sans Serif"/>
              </a:rPr>
              <a:t>equator </a:t>
            </a:r>
            <a:r>
              <a:rPr sz="1455" spc="76" dirty="0">
                <a:latin typeface="Microsoft Sans Serif"/>
                <a:cs typeface="Microsoft Sans Serif"/>
              </a:rPr>
              <a:t>it </a:t>
            </a:r>
            <a:r>
              <a:rPr sz="1455" spc="45" dirty="0">
                <a:latin typeface="Microsoft Sans Serif"/>
                <a:cs typeface="Microsoft Sans Serif"/>
              </a:rPr>
              <a:t>goes </a:t>
            </a:r>
            <a:r>
              <a:rPr sz="1455" spc="82" dirty="0">
                <a:latin typeface="Microsoft Sans Serif"/>
                <a:cs typeface="Microsoft Sans Serif"/>
              </a:rPr>
              <a:t>up </a:t>
            </a:r>
            <a:r>
              <a:rPr sz="1455" spc="73" dirty="0">
                <a:latin typeface="Microsoft Sans Serif"/>
                <a:cs typeface="Microsoft Sans Serif"/>
              </a:rPr>
              <a:t>into </a:t>
            </a:r>
            <a:r>
              <a:rPr sz="1455" spc="76" dirty="0">
                <a:latin typeface="Microsoft Sans Serif"/>
                <a:cs typeface="Microsoft Sans Serif"/>
              </a:rPr>
              <a:t> </a:t>
            </a:r>
            <a:r>
              <a:rPr sz="1455" spc="30" dirty="0">
                <a:latin typeface="Microsoft Sans Serif"/>
                <a:cs typeface="Microsoft Sans Serif"/>
              </a:rPr>
              <a:t>space, </a:t>
            </a:r>
            <a:r>
              <a:rPr sz="1455" spc="52" dirty="0">
                <a:latin typeface="Microsoft Sans Serif"/>
                <a:cs typeface="Microsoft Sans Serif"/>
              </a:rPr>
              <a:t>and </a:t>
            </a:r>
            <a:r>
              <a:rPr sz="1455" spc="76" dirty="0">
                <a:latin typeface="Microsoft Sans Serif"/>
                <a:cs typeface="Microsoft Sans Serif"/>
              </a:rPr>
              <a:t>it </a:t>
            </a:r>
            <a:r>
              <a:rPr sz="1455" spc="6" dirty="0">
                <a:latin typeface="Microsoft Sans Serif"/>
                <a:cs typeface="Microsoft Sans Serif"/>
              </a:rPr>
              <a:t>is </a:t>
            </a:r>
            <a:r>
              <a:rPr sz="1455" spc="18" dirty="0">
                <a:latin typeface="Microsoft Sans Serif"/>
                <a:cs typeface="Microsoft Sans Serif"/>
              </a:rPr>
              <a:t>also </a:t>
            </a:r>
            <a:r>
              <a:rPr sz="1455" spc="73" dirty="0">
                <a:latin typeface="Microsoft Sans Serif"/>
                <a:cs typeface="Microsoft Sans Serif"/>
              </a:rPr>
              <a:t>moving </a:t>
            </a:r>
            <a:r>
              <a:rPr sz="1455" spc="55" dirty="0">
                <a:latin typeface="Microsoft Sans Serif"/>
                <a:cs typeface="Microsoft Sans Serif"/>
              </a:rPr>
              <a:t>around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69" dirty="0">
                <a:latin typeface="Microsoft Sans Serif"/>
                <a:cs typeface="Microsoft Sans Serif"/>
              </a:rPr>
              <a:t> </a:t>
            </a:r>
            <a:r>
              <a:rPr sz="1455" spc="18" dirty="0">
                <a:latin typeface="Microsoft Sans Serif"/>
                <a:cs typeface="Microsoft Sans Serif"/>
              </a:rPr>
              <a:t>Earth </a:t>
            </a:r>
            <a:r>
              <a:rPr sz="1455" spc="45" dirty="0">
                <a:latin typeface="Microsoft Sans Serif"/>
                <a:cs typeface="Microsoft Sans Serif"/>
              </a:rPr>
              <a:t>at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24" dirty="0">
                <a:latin typeface="Microsoft Sans Serif"/>
                <a:cs typeface="Microsoft Sans Serif"/>
              </a:rPr>
              <a:t>same </a:t>
            </a:r>
            <a:r>
              <a:rPr sz="1455" spc="45" dirty="0">
                <a:latin typeface="Microsoft Sans Serif"/>
                <a:cs typeface="Microsoft Sans Serif"/>
              </a:rPr>
              <a:t>speed </a:t>
            </a:r>
            <a:r>
              <a:rPr sz="1455" spc="76" dirty="0">
                <a:latin typeface="Microsoft Sans Serif"/>
                <a:cs typeface="Microsoft Sans Serif"/>
              </a:rPr>
              <a:t>it </a:t>
            </a:r>
            <a:r>
              <a:rPr sz="1455" spc="15" dirty="0">
                <a:latin typeface="Microsoft Sans Serif"/>
                <a:cs typeface="Microsoft Sans Serif"/>
              </a:rPr>
              <a:t>was </a:t>
            </a:r>
            <a:r>
              <a:rPr sz="1455" spc="73" dirty="0">
                <a:latin typeface="Microsoft Sans Serif"/>
                <a:cs typeface="Microsoft Sans Serif"/>
              </a:rPr>
              <a:t>moving </a:t>
            </a:r>
            <a:r>
              <a:rPr sz="1455" spc="76" dirty="0">
                <a:latin typeface="Microsoft Sans Serif"/>
                <a:cs typeface="Microsoft Sans Serif"/>
              </a:rPr>
              <a:t> </a:t>
            </a:r>
            <a:r>
              <a:rPr sz="1455" spc="55" dirty="0">
                <a:latin typeface="Microsoft Sans Serif"/>
                <a:cs typeface="Microsoft Sans Serif"/>
              </a:rPr>
              <a:t>before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55" dirty="0">
                <a:latin typeface="Microsoft Sans Serif"/>
                <a:cs typeface="Microsoft Sans Serif"/>
              </a:rPr>
              <a:t>launching.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3" dirty="0">
                <a:latin typeface="Microsoft Sans Serif"/>
                <a:cs typeface="Microsoft Sans Serif"/>
              </a:rPr>
              <a:t>This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6" dirty="0">
                <a:latin typeface="Microsoft Sans Serif"/>
                <a:cs typeface="Microsoft Sans Serif"/>
              </a:rPr>
              <a:t>is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36" dirty="0">
                <a:latin typeface="Microsoft Sans Serif"/>
                <a:cs typeface="Microsoft Sans Serif"/>
              </a:rPr>
              <a:t>because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88" dirty="0">
                <a:latin typeface="Microsoft Sans Serif"/>
                <a:cs typeface="Microsoft Sans Serif"/>
              </a:rPr>
              <a:t>of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inertia. </a:t>
            </a:r>
            <a:r>
              <a:rPr sz="1455" spc="-379" dirty="0">
                <a:latin typeface="Microsoft Sans Serif"/>
                <a:cs typeface="Microsoft Sans Serif"/>
              </a:rPr>
              <a:t> </a:t>
            </a:r>
            <a:r>
              <a:rPr sz="1455" spc="3" dirty="0">
                <a:latin typeface="Microsoft Sans Serif"/>
                <a:cs typeface="Microsoft Sans Serif"/>
              </a:rPr>
              <a:t>This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45" dirty="0">
                <a:latin typeface="Microsoft Sans Serif"/>
                <a:cs typeface="Microsoft Sans Serif"/>
              </a:rPr>
              <a:t>speed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8" dirty="0">
                <a:latin typeface="Microsoft Sans Serif"/>
                <a:cs typeface="Microsoft Sans Serif"/>
              </a:rPr>
              <a:t>will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8" dirty="0">
                <a:latin typeface="Microsoft Sans Serif"/>
                <a:cs typeface="Microsoft Sans Serif"/>
              </a:rPr>
              <a:t>help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5" dirty="0">
                <a:latin typeface="Microsoft Sans Serif"/>
                <a:cs typeface="Microsoft Sans Serif"/>
              </a:rPr>
              <a:t>spacecraft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36" dirty="0">
                <a:latin typeface="Microsoft Sans Serif"/>
                <a:cs typeface="Microsoft Sans Serif"/>
              </a:rPr>
              <a:t>keep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82" dirty="0">
                <a:latin typeface="Microsoft Sans Serif"/>
                <a:cs typeface="Microsoft Sans Serif"/>
              </a:rPr>
              <a:t>up </a:t>
            </a:r>
            <a:r>
              <a:rPr sz="1455" spc="-376" dirty="0">
                <a:latin typeface="Microsoft Sans Serif"/>
                <a:cs typeface="Microsoft Sans Serif"/>
              </a:rPr>
              <a:t> </a:t>
            </a:r>
            <a:r>
              <a:rPr sz="1455" spc="-21" dirty="0">
                <a:latin typeface="Microsoft Sans Serif"/>
                <a:cs typeface="Microsoft Sans Serif"/>
              </a:rPr>
              <a:t>a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91" dirty="0">
                <a:latin typeface="Microsoft Sans Serif"/>
                <a:cs typeface="Microsoft Sans Serif"/>
              </a:rPr>
              <a:t>good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64" dirty="0">
                <a:latin typeface="Microsoft Sans Serif"/>
                <a:cs typeface="Microsoft Sans Serif"/>
              </a:rPr>
              <a:t>enough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5" dirty="0">
                <a:latin typeface="Microsoft Sans Serif"/>
                <a:cs typeface="Microsoft Sans Serif"/>
              </a:rPr>
              <a:t>speed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94" dirty="0">
                <a:latin typeface="Microsoft Sans Serif"/>
                <a:cs typeface="Microsoft Sans Serif"/>
              </a:rPr>
              <a:t>to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24" dirty="0">
                <a:latin typeface="Microsoft Sans Serif"/>
                <a:cs typeface="Microsoft Sans Serif"/>
              </a:rPr>
              <a:t>stay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in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orbit.</a:t>
            </a:r>
            <a:endParaRPr sz="1455" dirty="0">
              <a:latin typeface="Microsoft Sans Serif"/>
              <a:cs typeface="Microsoft Sans Serif"/>
            </a:endParaRPr>
          </a:p>
          <a:p>
            <a:pPr marL="736627" marR="148250" indent="-170583">
              <a:lnSpc>
                <a:spcPct val="108800"/>
              </a:lnSpc>
              <a:spcBef>
                <a:spcPts val="731"/>
              </a:spcBef>
              <a:buChar char="•"/>
              <a:tabLst>
                <a:tab pos="736627" algn="l"/>
                <a:tab pos="737012" algn="l"/>
              </a:tabLst>
            </a:pPr>
            <a:r>
              <a:rPr sz="1455" spc="33" dirty="0">
                <a:latin typeface="Microsoft Sans Serif"/>
                <a:cs typeface="Microsoft Sans Serif"/>
              </a:rPr>
              <a:t>All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launch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24" dirty="0">
                <a:latin typeface="Microsoft Sans Serif"/>
                <a:cs typeface="Microsoft Sans Serif"/>
              </a:rPr>
              <a:t>sites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12" dirty="0">
                <a:latin typeface="Microsoft Sans Serif"/>
                <a:cs typeface="Microsoft Sans Serif"/>
              </a:rPr>
              <a:t>are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in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very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close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64" dirty="0">
                <a:latin typeface="Microsoft Sans Serif"/>
                <a:cs typeface="Microsoft Sans Serif"/>
              </a:rPr>
              <a:t>proximity </a:t>
            </a:r>
            <a:r>
              <a:rPr sz="1455" spc="-379" dirty="0">
                <a:latin typeface="Microsoft Sans Serif"/>
                <a:cs typeface="Microsoft Sans Serif"/>
              </a:rPr>
              <a:t> </a:t>
            </a:r>
            <a:r>
              <a:rPr sz="1455" spc="94" dirty="0">
                <a:latin typeface="Microsoft Sans Serif"/>
                <a:cs typeface="Microsoft Sans Serif"/>
              </a:rPr>
              <a:t>to </a:t>
            </a:r>
            <a:r>
              <a:rPr sz="1455" spc="67" dirty="0">
                <a:latin typeface="Microsoft Sans Serif"/>
                <a:cs typeface="Microsoft Sans Serif"/>
              </a:rPr>
              <a:t>the </a:t>
            </a:r>
            <a:r>
              <a:rPr sz="1455" spc="42" dirty="0">
                <a:latin typeface="Microsoft Sans Serif"/>
                <a:cs typeface="Microsoft Sans Serif"/>
              </a:rPr>
              <a:t>coast, </a:t>
            </a:r>
            <a:r>
              <a:rPr sz="1455" spc="55" dirty="0">
                <a:latin typeface="Microsoft Sans Serif"/>
                <a:cs typeface="Microsoft Sans Serif"/>
              </a:rPr>
              <a:t>while </a:t>
            </a:r>
            <a:r>
              <a:rPr sz="1455" spc="58" dirty="0">
                <a:latin typeface="Microsoft Sans Serif"/>
                <a:cs typeface="Microsoft Sans Serif"/>
              </a:rPr>
              <a:t>launching </a:t>
            </a:r>
            <a:r>
              <a:rPr sz="1455" spc="45" dirty="0">
                <a:latin typeface="Microsoft Sans Serif"/>
                <a:cs typeface="Microsoft Sans Serif"/>
              </a:rPr>
              <a:t>rockets </a:t>
            </a:r>
            <a:r>
              <a:rPr sz="1455" spc="49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towards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9" dirty="0">
                <a:latin typeface="Microsoft Sans Serif"/>
                <a:cs typeface="Microsoft Sans Serif"/>
              </a:rPr>
              <a:t>ocean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76" dirty="0">
                <a:latin typeface="Microsoft Sans Serif"/>
                <a:cs typeface="Microsoft Sans Serif"/>
              </a:rPr>
              <a:t>it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42" dirty="0">
                <a:latin typeface="Microsoft Sans Serif"/>
                <a:cs typeface="Microsoft Sans Serif"/>
              </a:rPr>
              <a:t>minimises</a:t>
            </a:r>
            <a:r>
              <a:rPr sz="1455" spc="3" dirty="0">
                <a:latin typeface="Microsoft Sans Serif"/>
                <a:cs typeface="Microsoft Sans Serif"/>
              </a:rPr>
              <a:t> </a:t>
            </a:r>
            <a:r>
              <a:rPr sz="1455" spc="67" dirty="0">
                <a:latin typeface="Microsoft Sans Serif"/>
                <a:cs typeface="Microsoft Sans Serif"/>
              </a:rPr>
              <a:t>the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27" dirty="0">
                <a:latin typeface="Microsoft Sans Serif"/>
                <a:cs typeface="Microsoft Sans Serif"/>
              </a:rPr>
              <a:t>risk</a:t>
            </a:r>
            <a:r>
              <a:rPr sz="1455" dirty="0">
                <a:latin typeface="Microsoft Sans Serif"/>
                <a:cs typeface="Microsoft Sans Serif"/>
              </a:rPr>
              <a:t> </a:t>
            </a:r>
            <a:r>
              <a:rPr sz="1455" spc="88" dirty="0">
                <a:latin typeface="Microsoft Sans Serif"/>
                <a:cs typeface="Microsoft Sans Serif"/>
              </a:rPr>
              <a:t>of </a:t>
            </a:r>
            <a:r>
              <a:rPr sz="1455" spc="-376" dirty="0">
                <a:latin typeface="Microsoft Sans Serif"/>
                <a:cs typeface="Microsoft Sans Serif"/>
              </a:rPr>
              <a:t> </a:t>
            </a:r>
            <a:r>
              <a:rPr sz="1455" spc="49" dirty="0">
                <a:latin typeface="Microsoft Sans Serif"/>
                <a:cs typeface="Microsoft Sans Serif"/>
              </a:rPr>
              <a:t>having </a:t>
            </a:r>
            <a:r>
              <a:rPr sz="1455" spc="21" dirty="0">
                <a:latin typeface="Microsoft Sans Serif"/>
                <a:cs typeface="Microsoft Sans Serif"/>
              </a:rPr>
              <a:t>any </a:t>
            </a:r>
            <a:r>
              <a:rPr sz="1455" spc="52" dirty="0">
                <a:latin typeface="Microsoft Sans Serif"/>
                <a:cs typeface="Microsoft Sans Serif"/>
              </a:rPr>
              <a:t>debris </a:t>
            </a:r>
            <a:r>
              <a:rPr sz="1455" spc="82" dirty="0">
                <a:latin typeface="Microsoft Sans Serif"/>
                <a:cs typeface="Microsoft Sans Serif"/>
              </a:rPr>
              <a:t>dropping </a:t>
            </a:r>
            <a:r>
              <a:rPr sz="1455" spc="69" dirty="0">
                <a:latin typeface="Microsoft Sans Serif"/>
                <a:cs typeface="Microsoft Sans Serif"/>
              </a:rPr>
              <a:t>or </a:t>
            </a:r>
            <a:r>
              <a:rPr sz="1455" spc="64" dirty="0">
                <a:latin typeface="Microsoft Sans Serif"/>
                <a:cs typeface="Microsoft Sans Serif"/>
              </a:rPr>
              <a:t>exploding </a:t>
            </a:r>
            <a:r>
              <a:rPr sz="1455" spc="67" dirty="0">
                <a:latin typeface="Microsoft Sans Serif"/>
                <a:cs typeface="Microsoft Sans Serif"/>
              </a:rPr>
              <a:t> </a:t>
            </a:r>
            <a:r>
              <a:rPr sz="1455" spc="33" dirty="0">
                <a:latin typeface="Microsoft Sans Serif"/>
                <a:cs typeface="Microsoft Sans Serif"/>
              </a:rPr>
              <a:t>near</a:t>
            </a:r>
            <a:r>
              <a:rPr sz="1455" spc="-3" dirty="0">
                <a:latin typeface="Microsoft Sans Serif"/>
                <a:cs typeface="Microsoft Sans Serif"/>
              </a:rPr>
              <a:t> </a:t>
            </a:r>
            <a:r>
              <a:rPr sz="1455" spc="52" dirty="0">
                <a:latin typeface="Microsoft Sans Serif"/>
                <a:cs typeface="Microsoft Sans Serif"/>
              </a:rPr>
              <a:t>people.</a:t>
            </a:r>
            <a:endParaRPr sz="1455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4525" y="1526010"/>
            <a:ext cx="5585101" cy="47011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790" y="640289"/>
            <a:ext cx="10130155" cy="5002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6" y="1609860"/>
            <a:ext cx="2005031" cy="414499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7"/>
              </a:spcBef>
            </a:pPr>
            <a:r>
              <a:rPr sz="2638" spc="91" dirty="0"/>
              <a:t>Explanation:</a:t>
            </a:r>
            <a:endParaRPr sz="2638"/>
          </a:p>
        </p:txBody>
      </p:sp>
      <p:sp>
        <p:nvSpPr>
          <p:cNvPr id="4" name="object 4"/>
          <p:cNvSpPr txBox="1"/>
          <p:nvPr/>
        </p:nvSpPr>
        <p:spPr>
          <a:xfrm>
            <a:off x="1275336" y="2163542"/>
            <a:ext cx="4836411" cy="402444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81481" marR="3081" indent="-274166">
              <a:lnSpc>
                <a:spcPct val="110600"/>
              </a:lnSpc>
              <a:spcBef>
                <a:spcPts val="58"/>
              </a:spcBef>
              <a:buChar char="•"/>
              <a:tabLst>
                <a:tab pos="281097" algn="l"/>
                <a:tab pos="281867" algn="l"/>
              </a:tabLst>
            </a:pPr>
            <a:r>
              <a:rPr sz="2335" spc="49" dirty="0">
                <a:latin typeface="Microsoft Sans Serif"/>
                <a:cs typeface="Microsoft Sans Serif"/>
              </a:rPr>
              <a:t>From</a:t>
            </a:r>
            <a:r>
              <a:rPr sz="2335" spc="-9" dirty="0">
                <a:latin typeface="Microsoft Sans Serif"/>
                <a:cs typeface="Microsoft Sans Serif"/>
              </a:rPr>
              <a:t> </a:t>
            </a:r>
            <a:r>
              <a:rPr sz="2335" spc="109" dirty="0">
                <a:latin typeface="Microsoft Sans Serif"/>
                <a:cs typeface="Microsoft Sans Serif"/>
              </a:rPr>
              <a:t>the</a:t>
            </a:r>
            <a:r>
              <a:rPr sz="2335" spc="-9" dirty="0">
                <a:latin typeface="Microsoft Sans Serif"/>
                <a:cs typeface="Microsoft Sans Serif"/>
              </a:rPr>
              <a:t> </a:t>
            </a:r>
            <a:r>
              <a:rPr sz="2335" spc="85" dirty="0">
                <a:latin typeface="Microsoft Sans Serif"/>
                <a:cs typeface="Microsoft Sans Serif"/>
              </a:rPr>
              <a:t>colour-labeled</a:t>
            </a:r>
            <a:r>
              <a:rPr sz="2335" spc="-9" dirty="0">
                <a:latin typeface="Microsoft Sans Serif"/>
                <a:cs typeface="Microsoft Sans Serif"/>
              </a:rPr>
              <a:t> </a:t>
            </a:r>
            <a:r>
              <a:rPr sz="2335" spc="52" dirty="0">
                <a:latin typeface="Microsoft Sans Serif"/>
                <a:cs typeface="Microsoft Sans Serif"/>
              </a:rPr>
              <a:t>markers </a:t>
            </a:r>
            <a:r>
              <a:rPr sz="2335" spc="-609" dirty="0">
                <a:latin typeface="Microsoft Sans Serif"/>
                <a:cs typeface="Microsoft Sans Serif"/>
              </a:rPr>
              <a:t> </a:t>
            </a:r>
            <a:r>
              <a:rPr sz="2335" spc="97" dirty="0">
                <a:latin typeface="Microsoft Sans Serif"/>
                <a:cs typeface="Microsoft Sans Serif"/>
              </a:rPr>
              <a:t>we </a:t>
            </a:r>
            <a:r>
              <a:rPr sz="2335" spc="88" dirty="0">
                <a:latin typeface="Microsoft Sans Serif"/>
                <a:cs typeface="Microsoft Sans Serif"/>
              </a:rPr>
              <a:t>should </a:t>
            </a:r>
            <a:r>
              <a:rPr sz="2335" spc="106" dirty="0">
                <a:latin typeface="Microsoft Sans Serif"/>
                <a:cs typeface="Microsoft Sans Serif"/>
              </a:rPr>
              <a:t>be </a:t>
            </a:r>
            <a:r>
              <a:rPr sz="2335" spc="64" dirty="0">
                <a:latin typeface="Microsoft Sans Serif"/>
                <a:cs typeface="Microsoft Sans Serif"/>
              </a:rPr>
              <a:t>able </a:t>
            </a:r>
            <a:r>
              <a:rPr sz="2335" spc="152" dirty="0">
                <a:latin typeface="Microsoft Sans Serif"/>
                <a:cs typeface="Microsoft Sans Serif"/>
              </a:rPr>
              <a:t>to </a:t>
            </a:r>
            <a:r>
              <a:rPr sz="2335" spc="30" dirty="0">
                <a:latin typeface="Microsoft Sans Serif"/>
                <a:cs typeface="Microsoft Sans Serif"/>
              </a:rPr>
              <a:t>easily </a:t>
            </a:r>
            <a:r>
              <a:rPr sz="2335" spc="33" dirty="0">
                <a:latin typeface="Microsoft Sans Serif"/>
                <a:cs typeface="Microsoft Sans Serif"/>
              </a:rPr>
              <a:t> </a:t>
            </a:r>
            <a:r>
              <a:rPr sz="2335" spc="112" dirty="0">
                <a:latin typeface="Microsoft Sans Serif"/>
                <a:cs typeface="Microsoft Sans Serif"/>
              </a:rPr>
              <a:t>identify </a:t>
            </a:r>
            <a:r>
              <a:rPr sz="2335" spc="127" dirty="0">
                <a:latin typeface="Microsoft Sans Serif"/>
                <a:cs typeface="Microsoft Sans Serif"/>
              </a:rPr>
              <a:t>which </a:t>
            </a:r>
            <a:r>
              <a:rPr sz="2335" spc="88" dirty="0">
                <a:latin typeface="Microsoft Sans Serif"/>
                <a:cs typeface="Microsoft Sans Serif"/>
              </a:rPr>
              <a:t>launch </a:t>
            </a:r>
            <a:r>
              <a:rPr sz="2335" spc="42" dirty="0">
                <a:latin typeface="Microsoft Sans Serif"/>
                <a:cs typeface="Microsoft Sans Serif"/>
              </a:rPr>
              <a:t>sites </a:t>
            </a:r>
            <a:r>
              <a:rPr sz="2335" spc="30" dirty="0">
                <a:latin typeface="Microsoft Sans Serif"/>
                <a:cs typeface="Microsoft Sans Serif"/>
              </a:rPr>
              <a:t>have </a:t>
            </a:r>
            <a:r>
              <a:rPr sz="2335" spc="-612" dirty="0">
                <a:latin typeface="Microsoft Sans Serif"/>
                <a:cs typeface="Microsoft Sans Serif"/>
              </a:rPr>
              <a:t> </a:t>
            </a:r>
            <a:r>
              <a:rPr sz="2335" spc="64" dirty="0">
                <a:latin typeface="Microsoft Sans Serif"/>
                <a:cs typeface="Microsoft Sans Serif"/>
              </a:rPr>
              <a:t>relatively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112" dirty="0">
                <a:latin typeface="Microsoft Sans Serif"/>
                <a:cs typeface="Microsoft Sans Serif"/>
              </a:rPr>
              <a:t>high</a:t>
            </a:r>
            <a:r>
              <a:rPr sz="2335" spc="-3" dirty="0">
                <a:latin typeface="Microsoft Sans Serif"/>
                <a:cs typeface="Microsoft Sans Serif"/>
              </a:rPr>
              <a:t> </a:t>
            </a:r>
            <a:r>
              <a:rPr sz="2335" spc="52" dirty="0">
                <a:latin typeface="Microsoft Sans Serif"/>
                <a:cs typeface="Microsoft Sans Serif"/>
              </a:rPr>
              <a:t>success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45" dirty="0">
                <a:latin typeface="Microsoft Sans Serif"/>
                <a:cs typeface="Microsoft Sans Serif"/>
              </a:rPr>
              <a:t>rates.</a:t>
            </a:r>
            <a:endParaRPr sz="2335" dirty="0">
              <a:latin typeface="Microsoft Sans Serif"/>
              <a:cs typeface="Microsoft Sans Serif"/>
            </a:endParaRPr>
          </a:p>
          <a:p>
            <a:pPr marL="560653" marR="555262" lvl="1" indent="-274166">
              <a:lnSpc>
                <a:spcPct val="110600"/>
              </a:lnSpc>
              <a:spcBef>
                <a:spcPts val="1176"/>
              </a:spcBef>
              <a:buClr>
                <a:srgbClr val="FFFFFF"/>
              </a:buClr>
              <a:buChar char="-"/>
              <a:tabLst>
                <a:tab pos="560653" algn="l"/>
                <a:tab pos="561038" algn="l"/>
              </a:tabLst>
            </a:pPr>
            <a:r>
              <a:rPr sz="2335" spc="64" dirty="0">
                <a:latin typeface="Microsoft Sans Serif"/>
                <a:cs typeface="Microsoft Sans Serif"/>
              </a:rPr>
              <a:t>G</a:t>
            </a:r>
            <a:r>
              <a:rPr sz="2335" spc="-9" dirty="0">
                <a:latin typeface="Microsoft Sans Serif"/>
                <a:cs typeface="Microsoft Sans Serif"/>
              </a:rPr>
              <a:t>r</a:t>
            </a:r>
            <a:r>
              <a:rPr sz="2335" spc="61" dirty="0">
                <a:latin typeface="Microsoft Sans Serif"/>
                <a:cs typeface="Microsoft Sans Serif"/>
              </a:rPr>
              <a:t>een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49" dirty="0">
                <a:latin typeface="Microsoft Sans Serif"/>
                <a:cs typeface="Microsoft Sans Serif"/>
              </a:rPr>
              <a:t>Mar</a:t>
            </a:r>
            <a:r>
              <a:rPr sz="2335" spc="-6" dirty="0">
                <a:latin typeface="Microsoft Sans Serif"/>
                <a:cs typeface="Microsoft Sans Serif"/>
              </a:rPr>
              <a:t>k</a:t>
            </a:r>
            <a:r>
              <a:rPr sz="2335" spc="69" dirty="0">
                <a:latin typeface="Microsoft Sans Serif"/>
                <a:cs typeface="Microsoft Sans Serif"/>
              </a:rPr>
              <a:t>er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-227" dirty="0">
                <a:latin typeface="Microsoft Sans Serif"/>
                <a:cs typeface="Microsoft Sans Serif"/>
              </a:rPr>
              <a:t>=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-97" dirty="0">
                <a:latin typeface="Microsoft Sans Serif"/>
                <a:cs typeface="Microsoft Sans Serif"/>
              </a:rPr>
              <a:t>S</a:t>
            </a:r>
            <a:r>
              <a:rPr sz="2335" spc="118" dirty="0">
                <a:latin typeface="Microsoft Sans Serif"/>
                <a:cs typeface="Microsoft Sans Serif"/>
              </a:rPr>
              <a:t>ucc</a:t>
            </a:r>
            <a:r>
              <a:rPr sz="2335" spc="133" dirty="0">
                <a:latin typeface="Microsoft Sans Serif"/>
                <a:cs typeface="Microsoft Sans Serif"/>
              </a:rPr>
              <a:t>e</a:t>
            </a:r>
            <a:r>
              <a:rPr sz="2335" spc="45" dirty="0">
                <a:latin typeface="Microsoft Sans Serif"/>
                <a:cs typeface="Microsoft Sans Serif"/>
              </a:rPr>
              <a:t>ssful  </a:t>
            </a:r>
            <a:r>
              <a:rPr sz="2335" spc="69" dirty="0">
                <a:latin typeface="Microsoft Sans Serif"/>
                <a:cs typeface="Microsoft Sans Serif"/>
              </a:rPr>
              <a:t>Launch</a:t>
            </a:r>
            <a:endParaRPr sz="2335" dirty="0">
              <a:latin typeface="Microsoft Sans Serif"/>
              <a:cs typeface="Microsoft Sans Serif"/>
            </a:endParaRPr>
          </a:p>
          <a:p>
            <a:pPr marL="560653" lvl="1" indent="-274166">
              <a:spcBef>
                <a:spcPts val="1474"/>
              </a:spcBef>
              <a:buClr>
                <a:srgbClr val="FFFFFF"/>
              </a:buClr>
              <a:buChar char="-"/>
              <a:tabLst>
                <a:tab pos="560653" algn="l"/>
                <a:tab pos="561038" algn="l"/>
              </a:tabLst>
            </a:pPr>
            <a:r>
              <a:rPr sz="2335" spc="-246" dirty="0">
                <a:latin typeface="Microsoft Sans Serif"/>
                <a:cs typeface="Microsoft Sans Serif"/>
              </a:rPr>
              <a:t>R</a:t>
            </a:r>
            <a:r>
              <a:rPr sz="2335" spc="106" dirty="0">
                <a:latin typeface="Microsoft Sans Serif"/>
                <a:cs typeface="Microsoft Sans Serif"/>
              </a:rPr>
              <a:t>ed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49" dirty="0">
                <a:latin typeface="Microsoft Sans Serif"/>
                <a:cs typeface="Microsoft Sans Serif"/>
              </a:rPr>
              <a:t>Mar</a:t>
            </a:r>
            <a:r>
              <a:rPr sz="2335" spc="-6" dirty="0">
                <a:latin typeface="Microsoft Sans Serif"/>
                <a:cs typeface="Microsoft Sans Serif"/>
              </a:rPr>
              <a:t>k</a:t>
            </a:r>
            <a:r>
              <a:rPr sz="2335" spc="69" dirty="0">
                <a:latin typeface="Microsoft Sans Serif"/>
                <a:cs typeface="Microsoft Sans Serif"/>
              </a:rPr>
              <a:t>er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-227" dirty="0">
                <a:latin typeface="Microsoft Sans Serif"/>
                <a:cs typeface="Microsoft Sans Serif"/>
              </a:rPr>
              <a:t>=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-191" dirty="0">
                <a:latin typeface="Microsoft Sans Serif"/>
                <a:cs typeface="Microsoft Sans Serif"/>
              </a:rPr>
              <a:t>F</a:t>
            </a:r>
            <a:r>
              <a:rPr sz="2335" spc="64" dirty="0">
                <a:latin typeface="Microsoft Sans Serif"/>
                <a:cs typeface="Microsoft Sans Serif"/>
              </a:rPr>
              <a:t>ailed</a:t>
            </a:r>
            <a:r>
              <a:rPr sz="2335" spc="3" dirty="0">
                <a:latin typeface="Microsoft Sans Serif"/>
                <a:cs typeface="Microsoft Sans Serif"/>
              </a:rPr>
              <a:t> </a:t>
            </a:r>
            <a:r>
              <a:rPr sz="2335" spc="69" dirty="0">
                <a:latin typeface="Microsoft Sans Serif"/>
                <a:cs typeface="Microsoft Sans Serif"/>
              </a:rPr>
              <a:t>Launch</a:t>
            </a:r>
            <a:endParaRPr sz="2335" dirty="0">
              <a:latin typeface="Microsoft Sans Serif"/>
              <a:cs typeface="Microsoft Sans Serif"/>
            </a:endParaRPr>
          </a:p>
          <a:p>
            <a:pPr marL="281481" marR="333080" indent="-274166">
              <a:lnSpc>
                <a:spcPct val="110600"/>
              </a:lnSpc>
              <a:spcBef>
                <a:spcPts val="1179"/>
              </a:spcBef>
              <a:buChar char="•"/>
              <a:tabLst>
                <a:tab pos="281097" algn="l"/>
                <a:tab pos="281867" algn="l"/>
              </a:tabLst>
            </a:pPr>
            <a:r>
              <a:rPr sz="2335" spc="69" dirty="0">
                <a:latin typeface="Microsoft Sans Serif"/>
                <a:cs typeface="Microsoft Sans Serif"/>
              </a:rPr>
              <a:t>Launch</a:t>
            </a:r>
            <a:r>
              <a:rPr sz="2335" spc="-6" dirty="0">
                <a:latin typeface="Microsoft Sans Serif"/>
                <a:cs typeface="Microsoft Sans Serif"/>
              </a:rPr>
              <a:t> </a:t>
            </a:r>
            <a:r>
              <a:rPr sz="2335" spc="52" dirty="0">
                <a:latin typeface="Microsoft Sans Serif"/>
                <a:cs typeface="Microsoft Sans Serif"/>
              </a:rPr>
              <a:t>Site</a:t>
            </a:r>
            <a:r>
              <a:rPr sz="2335" spc="-6" dirty="0">
                <a:latin typeface="Microsoft Sans Serif"/>
                <a:cs typeface="Microsoft Sans Serif"/>
              </a:rPr>
              <a:t> </a:t>
            </a:r>
            <a:r>
              <a:rPr sz="2335" spc="-76" dirty="0">
                <a:latin typeface="Microsoft Sans Serif"/>
                <a:cs typeface="Microsoft Sans Serif"/>
              </a:rPr>
              <a:t>KSC</a:t>
            </a:r>
            <a:r>
              <a:rPr sz="2335" spc="-3" dirty="0">
                <a:latin typeface="Microsoft Sans Serif"/>
                <a:cs typeface="Microsoft Sans Serif"/>
              </a:rPr>
              <a:t> </a:t>
            </a:r>
            <a:r>
              <a:rPr sz="2335" spc="30" dirty="0">
                <a:latin typeface="Microsoft Sans Serif"/>
                <a:cs typeface="Microsoft Sans Serif"/>
              </a:rPr>
              <a:t>LC-39A</a:t>
            </a:r>
            <a:r>
              <a:rPr sz="2335" spc="-6" dirty="0">
                <a:latin typeface="Microsoft Sans Serif"/>
                <a:cs typeface="Microsoft Sans Serif"/>
              </a:rPr>
              <a:t> </a:t>
            </a:r>
            <a:r>
              <a:rPr sz="2335" spc="12" dirty="0">
                <a:latin typeface="Microsoft Sans Serif"/>
                <a:cs typeface="Microsoft Sans Serif"/>
              </a:rPr>
              <a:t>has</a:t>
            </a:r>
            <a:r>
              <a:rPr sz="2335" spc="-3" dirty="0">
                <a:latin typeface="Microsoft Sans Serif"/>
                <a:cs typeface="Microsoft Sans Serif"/>
              </a:rPr>
              <a:t> </a:t>
            </a:r>
            <a:r>
              <a:rPr sz="2335" spc="-30" dirty="0">
                <a:latin typeface="Microsoft Sans Serif"/>
                <a:cs typeface="Microsoft Sans Serif"/>
              </a:rPr>
              <a:t>a </a:t>
            </a:r>
            <a:r>
              <a:rPr sz="2335" spc="-612" dirty="0">
                <a:latin typeface="Microsoft Sans Serif"/>
                <a:cs typeface="Microsoft Sans Serif"/>
              </a:rPr>
              <a:t> </a:t>
            </a:r>
            <a:r>
              <a:rPr sz="2335" spc="69" dirty="0">
                <a:latin typeface="Microsoft Sans Serif"/>
                <a:cs typeface="Microsoft Sans Serif"/>
              </a:rPr>
              <a:t>very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112" dirty="0">
                <a:latin typeface="Microsoft Sans Serif"/>
                <a:cs typeface="Microsoft Sans Serif"/>
              </a:rPr>
              <a:t>high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45" dirty="0">
                <a:latin typeface="Microsoft Sans Serif"/>
                <a:cs typeface="Microsoft Sans Serif"/>
              </a:rPr>
              <a:t>Success</a:t>
            </a:r>
            <a:r>
              <a:rPr sz="2335" dirty="0">
                <a:latin typeface="Microsoft Sans Serif"/>
                <a:cs typeface="Microsoft Sans Serif"/>
              </a:rPr>
              <a:t> </a:t>
            </a:r>
            <a:r>
              <a:rPr sz="2335" spc="-3" dirty="0">
                <a:latin typeface="Microsoft Sans Serif"/>
                <a:cs typeface="Microsoft Sans Serif"/>
              </a:rPr>
              <a:t>Rate.</a:t>
            </a:r>
            <a:endParaRPr sz="2335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6552" y="1524125"/>
            <a:ext cx="4761337" cy="46986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3940" y="643439"/>
            <a:ext cx="8236355" cy="10684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2150258"/>
            <a:ext cx="4012373" cy="3986450"/>
          </a:xfrm>
          <a:prstGeom prst="rect">
            <a:avLst/>
          </a:prstGeom>
        </p:spPr>
        <p:txBody>
          <a:bodyPr vert="horz" wrap="square" lIns="0" tIns="135927" rIns="0" bIns="0" rtlCol="0">
            <a:spAutoFit/>
          </a:bodyPr>
          <a:lstStyle/>
          <a:p>
            <a:pPr marL="7701">
              <a:spcBef>
                <a:spcPts val="1070"/>
              </a:spcBef>
            </a:pPr>
            <a:r>
              <a:rPr sz="1400" spc="61" dirty="0">
                <a:latin typeface="Microsoft Sans Serif"/>
                <a:cs typeface="Microsoft Sans Serif"/>
              </a:rPr>
              <a:t>Explanation:</a:t>
            </a:r>
            <a:endParaRPr sz="1400" dirty="0">
              <a:latin typeface="Microsoft Sans Serif"/>
              <a:cs typeface="Microsoft Sans Serif"/>
            </a:endParaRPr>
          </a:p>
          <a:p>
            <a:pPr marL="728156" marR="3081" indent="-162112">
              <a:lnSpc>
                <a:spcPct val="110500"/>
              </a:lnSpc>
              <a:spcBef>
                <a:spcPts val="706"/>
              </a:spcBef>
              <a:buChar char="•"/>
              <a:tabLst>
                <a:tab pos="728156" algn="l"/>
                <a:tab pos="728541" algn="l"/>
              </a:tabLst>
            </a:pPr>
            <a:r>
              <a:rPr sz="1400" spc="21" dirty="0">
                <a:latin typeface="Microsoft Sans Serif"/>
                <a:cs typeface="Microsoft Sans Serif"/>
              </a:rPr>
              <a:t>From </a:t>
            </a:r>
            <a:r>
              <a:rPr sz="1400" spc="58" dirty="0">
                <a:latin typeface="Microsoft Sans Serif"/>
                <a:cs typeface="Microsoft Sans Serif"/>
              </a:rPr>
              <a:t>the </a:t>
            </a:r>
            <a:r>
              <a:rPr sz="1400" spc="18" dirty="0">
                <a:latin typeface="Microsoft Sans Serif"/>
                <a:cs typeface="Microsoft Sans Serif"/>
              </a:rPr>
              <a:t>visual </a:t>
            </a:r>
            <a:r>
              <a:rPr sz="1400" spc="6" dirty="0">
                <a:latin typeface="Microsoft Sans Serif"/>
                <a:cs typeface="Microsoft Sans Serif"/>
              </a:rPr>
              <a:t>analysis </a:t>
            </a:r>
            <a:r>
              <a:rPr sz="1400" spc="79" dirty="0">
                <a:latin typeface="Microsoft Sans Serif"/>
                <a:cs typeface="Microsoft Sans Serif"/>
              </a:rPr>
              <a:t>of </a:t>
            </a:r>
            <a:r>
              <a:rPr sz="1400" spc="58" dirty="0">
                <a:latin typeface="Microsoft Sans Serif"/>
                <a:cs typeface="Microsoft Sans Serif"/>
              </a:rPr>
              <a:t>the </a:t>
            </a:r>
            <a:r>
              <a:rPr sz="1400" spc="45" dirty="0">
                <a:latin typeface="Microsoft Sans Serif"/>
                <a:cs typeface="Microsoft Sans Serif"/>
              </a:rPr>
              <a:t>launch </a:t>
            </a:r>
            <a:r>
              <a:rPr sz="1400" spc="49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site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KSC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9" dirty="0">
                <a:latin typeface="Microsoft Sans Serif"/>
                <a:cs typeface="Microsoft Sans Serif"/>
              </a:rPr>
              <a:t>LC-39A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49" dirty="0">
                <a:latin typeface="Microsoft Sans Serif"/>
                <a:cs typeface="Microsoft Sans Serif"/>
              </a:rPr>
              <a:t>we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42" dirty="0">
                <a:latin typeface="Microsoft Sans Serif"/>
                <a:cs typeface="Microsoft Sans Serif"/>
              </a:rPr>
              <a:t>can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36" dirty="0">
                <a:latin typeface="Microsoft Sans Serif"/>
                <a:cs typeface="Microsoft Sans Serif"/>
              </a:rPr>
              <a:t>clearly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see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61" dirty="0">
                <a:latin typeface="Microsoft Sans Serif"/>
                <a:cs typeface="Microsoft Sans Serif"/>
              </a:rPr>
              <a:t>that </a:t>
            </a:r>
            <a:r>
              <a:rPr sz="1400" spc="-361" dirty="0">
                <a:latin typeface="Microsoft Sans Serif"/>
                <a:cs typeface="Microsoft Sans Serif"/>
              </a:rPr>
              <a:t> </a:t>
            </a:r>
            <a:r>
              <a:rPr sz="1400" spc="69" dirty="0">
                <a:latin typeface="Microsoft Sans Serif"/>
                <a:cs typeface="Microsoft Sans Serif"/>
              </a:rPr>
              <a:t>it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6" dirty="0">
                <a:latin typeface="Microsoft Sans Serif"/>
                <a:cs typeface="Microsoft Sans Serif"/>
              </a:rPr>
              <a:t>is:</a:t>
            </a:r>
            <a:endParaRPr sz="1400" dirty="0">
              <a:latin typeface="Microsoft Sans Serif"/>
              <a:cs typeface="Microsoft Sans Serif"/>
            </a:endParaRPr>
          </a:p>
          <a:p>
            <a:pPr marL="1007712" lvl="1" indent="-162497">
              <a:spcBef>
                <a:spcPts val="870"/>
              </a:spcBef>
              <a:buChar char="-"/>
              <a:tabLst>
                <a:tab pos="1007712" algn="l"/>
                <a:tab pos="1008098" algn="l"/>
              </a:tabLst>
            </a:pPr>
            <a:r>
              <a:rPr sz="1400" spc="30" dirty="0">
                <a:latin typeface="Microsoft Sans Serif"/>
                <a:cs typeface="Microsoft Sans Serif"/>
              </a:rPr>
              <a:t>relative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36" dirty="0">
                <a:latin typeface="Microsoft Sans Serif"/>
                <a:cs typeface="Microsoft Sans Serif"/>
              </a:rPr>
              <a:t>close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to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24" dirty="0">
                <a:latin typeface="Microsoft Sans Serif"/>
                <a:cs typeface="Microsoft Sans Serif"/>
              </a:rPr>
              <a:t>railway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-33" dirty="0">
                <a:latin typeface="Microsoft Sans Serif"/>
                <a:cs typeface="Microsoft Sans Serif"/>
              </a:rPr>
              <a:t>(15.23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36" dirty="0">
                <a:latin typeface="Microsoft Sans Serif"/>
                <a:cs typeface="Microsoft Sans Serif"/>
              </a:rPr>
              <a:t>km)</a:t>
            </a:r>
            <a:endParaRPr sz="1400" dirty="0">
              <a:latin typeface="Microsoft Sans Serif"/>
              <a:cs typeface="Microsoft Sans Serif"/>
            </a:endParaRPr>
          </a:p>
          <a:p>
            <a:pPr marL="1007712" lvl="1" indent="-162497">
              <a:spcBef>
                <a:spcPts val="873"/>
              </a:spcBef>
              <a:buChar char="-"/>
              <a:tabLst>
                <a:tab pos="1007712" algn="l"/>
                <a:tab pos="1008098" algn="l"/>
              </a:tabLst>
            </a:pPr>
            <a:r>
              <a:rPr sz="1400" spc="30" dirty="0">
                <a:latin typeface="Microsoft Sans Serif"/>
                <a:cs typeface="Microsoft Sans Serif"/>
              </a:rPr>
              <a:t>relative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36" dirty="0">
                <a:latin typeface="Microsoft Sans Serif"/>
                <a:cs typeface="Microsoft Sans Serif"/>
              </a:rPr>
              <a:t>close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to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42" dirty="0">
                <a:latin typeface="Microsoft Sans Serif"/>
                <a:cs typeface="Microsoft Sans Serif"/>
              </a:rPr>
              <a:t>highway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21" dirty="0">
                <a:latin typeface="Microsoft Sans Serif"/>
                <a:cs typeface="Microsoft Sans Serif"/>
              </a:rPr>
              <a:t>(20.28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36" dirty="0">
                <a:latin typeface="Microsoft Sans Serif"/>
                <a:cs typeface="Microsoft Sans Serif"/>
              </a:rPr>
              <a:t>km)</a:t>
            </a:r>
            <a:endParaRPr sz="1400" dirty="0">
              <a:latin typeface="Microsoft Sans Serif"/>
              <a:cs typeface="Microsoft Sans Serif"/>
            </a:endParaRPr>
          </a:p>
          <a:p>
            <a:pPr marL="1007712" lvl="1" indent="-162497">
              <a:spcBef>
                <a:spcPts val="873"/>
              </a:spcBef>
              <a:buChar char="-"/>
              <a:tabLst>
                <a:tab pos="1007712" algn="l"/>
                <a:tab pos="1008098" algn="l"/>
              </a:tabLst>
            </a:pPr>
            <a:r>
              <a:rPr sz="1400" spc="30" dirty="0">
                <a:latin typeface="Microsoft Sans Serif"/>
                <a:cs typeface="Microsoft Sans Serif"/>
              </a:rPr>
              <a:t>relative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36" dirty="0">
                <a:latin typeface="Microsoft Sans Serif"/>
                <a:cs typeface="Microsoft Sans Serif"/>
              </a:rPr>
              <a:t>close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to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39" dirty="0">
                <a:latin typeface="Microsoft Sans Serif"/>
                <a:cs typeface="Microsoft Sans Serif"/>
              </a:rPr>
              <a:t>coastline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(14.99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36" dirty="0">
                <a:latin typeface="Microsoft Sans Serif"/>
                <a:cs typeface="Microsoft Sans Serif"/>
              </a:rPr>
              <a:t>km)</a:t>
            </a:r>
            <a:endParaRPr sz="1400" dirty="0">
              <a:latin typeface="Microsoft Sans Serif"/>
              <a:cs typeface="Microsoft Sans Serif"/>
            </a:endParaRPr>
          </a:p>
          <a:p>
            <a:pPr marL="728156" marR="438203" indent="-162112">
              <a:lnSpc>
                <a:spcPct val="110500"/>
              </a:lnSpc>
              <a:spcBef>
                <a:spcPts val="694"/>
              </a:spcBef>
              <a:buChar char="•"/>
              <a:tabLst>
                <a:tab pos="728156" algn="l"/>
                <a:tab pos="728541" algn="l"/>
              </a:tabLst>
            </a:pPr>
            <a:r>
              <a:rPr sz="1400" spc="18" dirty="0">
                <a:latin typeface="Microsoft Sans Serif"/>
                <a:cs typeface="Microsoft Sans Serif"/>
              </a:rPr>
              <a:t>Also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58" dirty="0">
                <a:latin typeface="Microsoft Sans Serif"/>
                <a:cs typeface="Microsoft Sans Serif"/>
              </a:rPr>
              <a:t>the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launch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site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KSC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9" dirty="0">
                <a:latin typeface="Microsoft Sans Serif"/>
                <a:cs typeface="Microsoft Sans Serif"/>
              </a:rPr>
              <a:t>LC-39A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3" dirty="0">
                <a:latin typeface="Microsoft Sans Serif"/>
                <a:cs typeface="Microsoft Sans Serif"/>
              </a:rPr>
              <a:t>is </a:t>
            </a:r>
            <a:r>
              <a:rPr sz="1400" spc="-361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relative </a:t>
            </a:r>
            <a:r>
              <a:rPr sz="1400" spc="36" dirty="0">
                <a:latin typeface="Microsoft Sans Serif"/>
                <a:cs typeface="Microsoft Sans Serif"/>
              </a:rPr>
              <a:t>close </a:t>
            </a:r>
            <a:r>
              <a:rPr sz="1400" spc="85" dirty="0">
                <a:latin typeface="Microsoft Sans Serif"/>
                <a:cs typeface="Microsoft Sans Serif"/>
              </a:rPr>
              <a:t>to </a:t>
            </a:r>
            <a:r>
              <a:rPr sz="1400" spc="36" dirty="0">
                <a:latin typeface="Microsoft Sans Serif"/>
                <a:cs typeface="Microsoft Sans Serif"/>
              </a:rPr>
              <a:t>its closest </a:t>
            </a:r>
            <a:r>
              <a:rPr sz="1400" spc="67" dirty="0">
                <a:latin typeface="Microsoft Sans Serif"/>
                <a:cs typeface="Microsoft Sans Serif"/>
              </a:rPr>
              <a:t>city </a:t>
            </a:r>
            <a:r>
              <a:rPr sz="1400" spc="69" dirty="0">
                <a:latin typeface="Microsoft Sans Serif"/>
                <a:cs typeface="Microsoft Sans Serif"/>
              </a:rPr>
              <a:t> </a:t>
            </a:r>
            <a:r>
              <a:rPr sz="1400" spc="24" dirty="0">
                <a:latin typeface="Microsoft Sans Serif"/>
                <a:cs typeface="Microsoft Sans Serif"/>
              </a:rPr>
              <a:t>Titusville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-27" dirty="0">
                <a:latin typeface="Microsoft Sans Serif"/>
                <a:cs typeface="Microsoft Sans Serif"/>
              </a:rPr>
              <a:t>(16.32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27" dirty="0">
                <a:latin typeface="Microsoft Sans Serif"/>
                <a:cs typeface="Microsoft Sans Serif"/>
              </a:rPr>
              <a:t>km).</a:t>
            </a:r>
            <a:endParaRPr sz="1400" dirty="0">
              <a:latin typeface="Microsoft Sans Serif"/>
              <a:cs typeface="Microsoft Sans Serif"/>
            </a:endParaRPr>
          </a:p>
          <a:p>
            <a:pPr marL="728156" marR="262228" indent="-162112">
              <a:lnSpc>
                <a:spcPct val="110500"/>
              </a:lnSpc>
              <a:spcBef>
                <a:spcPts val="697"/>
              </a:spcBef>
              <a:buChar char="•"/>
              <a:tabLst>
                <a:tab pos="728156" algn="l"/>
                <a:tab pos="728541" algn="l"/>
              </a:tabLst>
            </a:pPr>
            <a:r>
              <a:rPr sz="1400" spc="6" dirty="0">
                <a:latin typeface="Microsoft Sans Serif"/>
                <a:cs typeface="Microsoft Sans Serif"/>
              </a:rPr>
              <a:t>Failed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52" dirty="0">
                <a:latin typeface="Microsoft Sans Serif"/>
                <a:cs typeface="Microsoft Sans Serif"/>
              </a:rPr>
              <a:t>rocket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73" dirty="0">
                <a:latin typeface="Microsoft Sans Serif"/>
                <a:cs typeface="Microsoft Sans Serif"/>
              </a:rPr>
              <a:t>with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36" dirty="0">
                <a:latin typeface="Microsoft Sans Serif"/>
                <a:cs typeface="Microsoft Sans Serif"/>
              </a:rPr>
              <a:t>its</a:t>
            </a:r>
            <a:r>
              <a:rPr sz="1400" spc="-9" dirty="0">
                <a:latin typeface="Microsoft Sans Serif"/>
                <a:cs typeface="Microsoft Sans Serif"/>
              </a:rPr>
              <a:t> </a:t>
            </a:r>
            <a:r>
              <a:rPr sz="1400" spc="61" dirty="0">
                <a:latin typeface="Microsoft Sans Serif"/>
                <a:cs typeface="Microsoft Sans Serif"/>
              </a:rPr>
              <a:t>high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36" dirty="0">
                <a:latin typeface="Microsoft Sans Serif"/>
                <a:cs typeface="Microsoft Sans Serif"/>
              </a:rPr>
              <a:t>speed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42" dirty="0">
                <a:latin typeface="Microsoft Sans Serif"/>
                <a:cs typeface="Microsoft Sans Serif"/>
              </a:rPr>
              <a:t>can </a:t>
            </a:r>
            <a:r>
              <a:rPr sz="1400" spc="-361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cover </a:t>
            </a:r>
            <a:r>
              <a:rPr sz="1400" spc="36" dirty="0">
                <a:latin typeface="Microsoft Sans Serif"/>
                <a:cs typeface="Microsoft Sans Serif"/>
              </a:rPr>
              <a:t>distances </a:t>
            </a:r>
            <a:r>
              <a:rPr sz="1400" spc="18" dirty="0">
                <a:latin typeface="Microsoft Sans Serif"/>
                <a:cs typeface="Microsoft Sans Serif"/>
              </a:rPr>
              <a:t>like </a:t>
            </a:r>
            <a:r>
              <a:rPr sz="1400" spc="-9" dirty="0">
                <a:latin typeface="Microsoft Sans Serif"/>
                <a:cs typeface="Microsoft Sans Serif"/>
              </a:rPr>
              <a:t>15-20 </a:t>
            </a:r>
            <a:r>
              <a:rPr sz="1400" spc="61" dirty="0">
                <a:latin typeface="Microsoft Sans Serif"/>
                <a:cs typeface="Microsoft Sans Serif"/>
              </a:rPr>
              <a:t>km </a:t>
            </a:r>
            <a:r>
              <a:rPr sz="1400" spc="45" dirty="0">
                <a:latin typeface="Microsoft Sans Serif"/>
                <a:cs typeface="Microsoft Sans Serif"/>
              </a:rPr>
              <a:t>in </a:t>
            </a:r>
            <a:r>
              <a:rPr sz="1400" spc="52" dirty="0">
                <a:latin typeface="Microsoft Sans Serif"/>
                <a:cs typeface="Microsoft Sans Serif"/>
              </a:rPr>
              <a:t>few </a:t>
            </a:r>
            <a:r>
              <a:rPr sz="1400" spc="-364" dirty="0">
                <a:latin typeface="Microsoft Sans Serif"/>
                <a:cs typeface="Microsoft Sans Serif"/>
              </a:rPr>
              <a:t> </a:t>
            </a:r>
            <a:r>
              <a:rPr sz="1400" spc="33" dirty="0">
                <a:latin typeface="Microsoft Sans Serif"/>
                <a:cs typeface="Microsoft Sans Serif"/>
              </a:rPr>
              <a:t>seconds. </a:t>
            </a:r>
            <a:r>
              <a:rPr sz="1400" spc="52" dirty="0">
                <a:latin typeface="Microsoft Sans Serif"/>
                <a:cs typeface="Microsoft Sans Serif"/>
              </a:rPr>
              <a:t>It </a:t>
            </a:r>
            <a:r>
              <a:rPr sz="1400" spc="67" dirty="0">
                <a:latin typeface="Microsoft Sans Serif"/>
                <a:cs typeface="Microsoft Sans Serif"/>
              </a:rPr>
              <a:t>could </a:t>
            </a:r>
            <a:r>
              <a:rPr sz="1400" spc="55" dirty="0">
                <a:latin typeface="Microsoft Sans Serif"/>
                <a:cs typeface="Microsoft Sans Serif"/>
              </a:rPr>
              <a:t>be </a:t>
            </a:r>
            <a:r>
              <a:rPr sz="1400" spc="52" dirty="0">
                <a:latin typeface="Microsoft Sans Serif"/>
                <a:cs typeface="Microsoft Sans Serif"/>
              </a:rPr>
              <a:t>potentially 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39" dirty="0">
                <a:latin typeface="Microsoft Sans Serif"/>
                <a:cs typeface="Microsoft Sans Serif"/>
              </a:rPr>
              <a:t>dangerous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to</a:t>
            </a:r>
            <a:r>
              <a:rPr sz="1400" spc="-3" dirty="0">
                <a:latin typeface="Microsoft Sans Serif"/>
                <a:cs typeface="Microsoft Sans Serif"/>
              </a:rPr>
              <a:t> </a:t>
            </a:r>
            <a:r>
              <a:rPr sz="1400" spc="58" dirty="0">
                <a:latin typeface="Microsoft Sans Serif"/>
                <a:cs typeface="Microsoft Sans Serif"/>
              </a:rPr>
              <a:t>populated</a:t>
            </a:r>
            <a:r>
              <a:rPr sz="1400" spc="-6" dirty="0">
                <a:latin typeface="Microsoft Sans Serif"/>
                <a:cs typeface="Microsoft Sans Serif"/>
              </a:rPr>
              <a:t> </a:t>
            </a:r>
            <a:r>
              <a:rPr sz="1400" spc="-3" dirty="0">
                <a:latin typeface="Microsoft Sans Serif"/>
                <a:cs typeface="Microsoft Sans Serif"/>
              </a:rPr>
              <a:t>areas.</a:t>
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5720" y="2159014"/>
            <a:ext cx="6224877" cy="406371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2716" y="637089"/>
            <a:ext cx="7988704" cy="4144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946229"/>
            <a:ext cx="9624689" cy="1339060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85" dirty="0">
                <a:latin typeface="Microsoft Sans Serif"/>
                <a:cs typeface="Microsoft Sans Serif"/>
              </a:rPr>
              <a:t>Explanation:</a:t>
            </a:r>
            <a:endParaRPr sz="2304" dirty="0">
              <a:latin typeface="Microsoft Sans Serif"/>
              <a:cs typeface="Microsoft Sans Serif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324" algn="l"/>
                <a:tab pos="807094" algn="l"/>
              </a:tabLst>
            </a:pPr>
            <a:r>
              <a:rPr sz="2062" spc="3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chart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58" dirty="0">
                <a:latin typeface="Microsoft Sans Serif"/>
                <a:cs typeface="Microsoft Sans Serif"/>
              </a:rPr>
              <a:t>clearly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45" dirty="0">
                <a:latin typeface="Microsoft Sans Serif"/>
                <a:cs typeface="Microsoft Sans Serif"/>
              </a:rPr>
              <a:t>shows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that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112" dirty="0">
                <a:latin typeface="Microsoft Sans Serif"/>
                <a:cs typeface="Microsoft Sans Serif"/>
              </a:rPr>
              <a:t>from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27" dirty="0">
                <a:latin typeface="Microsoft Sans Serif"/>
                <a:cs typeface="Microsoft Sans Serif"/>
              </a:rPr>
              <a:t>all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27" dirty="0">
                <a:latin typeface="Microsoft Sans Serif"/>
                <a:cs typeface="Microsoft Sans Serif"/>
              </a:rPr>
              <a:t>sites,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-76" dirty="0">
                <a:latin typeface="Microsoft Sans Serif"/>
                <a:cs typeface="Microsoft Sans Serif"/>
              </a:rPr>
              <a:t>KSC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18" dirty="0">
                <a:latin typeface="Microsoft Sans Serif"/>
                <a:cs typeface="Microsoft Sans Serif"/>
              </a:rPr>
              <a:t>LC-39A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" dirty="0">
                <a:latin typeface="Microsoft Sans Serif"/>
                <a:cs typeface="Microsoft Sans Serif"/>
              </a:rPr>
              <a:t>has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4" dirty="0">
                <a:latin typeface="Microsoft Sans Serif"/>
                <a:cs typeface="Microsoft Sans Serif"/>
              </a:rPr>
              <a:t>most </a:t>
            </a:r>
            <a:r>
              <a:rPr sz="2062" spc="-540" dirty="0">
                <a:latin typeface="Microsoft Sans Serif"/>
                <a:cs typeface="Microsoft Sans Serif"/>
              </a:rPr>
              <a:t> </a:t>
            </a:r>
            <a:r>
              <a:rPr sz="2062" spc="55" dirty="0">
                <a:latin typeface="Microsoft Sans Serif"/>
                <a:cs typeface="Microsoft Sans Serif"/>
              </a:rPr>
              <a:t>successful</a:t>
            </a:r>
            <a:r>
              <a:rPr sz="2062" spc="-6" dirty="0">
                <a:latin typeface="Microsoft Sans Serif"/>
                <a:cs typeface="Microsoft Sans Serif"/>
              </a:rPr>
              <a:t> </a:t>
            </a:r>
            <a:r>
              <a:rPr sz="2062" spc="45" dirty="0">
                <a:latin typeface="Microsoft Sans Serif"/>
                <a:cs typeface="Microsoft Sans Serif"/>
              </a:rPr>
              <a:t>launches.</a:t>
            </a:r>
            <a:endParaRPr sz="2062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879" y="1523893"/>
            <a:ext cx="10794242" cy="34111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1"/>
            <a:ext cx="10530114" cy="577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1EADE0A-6C4E-F9AD-89FC-3FDED9346EBD}"/>
              </a:ext>
            </a:extLst>
          </p:cNvPr>
          <p:cNvSpPr txBox="1"/>
          <p:nvPr/>
        </p:nvSpPr>
        <p:spPr>
          <a:xfrm>
            <a:off x="4364863" y="1186971"/>
            <a:ext cx="6866255" cy="247118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65" marR="27940">
              <a:spcBef>
                <a:spcPts val="490"/>
              </a:spcBef>
              <a:tabLst>
                <a:tab pos="241935" algn="l"/>
              </a:tabLst>
            </a:pPr>
            <a:r>
              <a:rPr lang="en-IN" sz="2400" b="1" u="sng" spc="130" dirty="0">
                <a:solidFill>
                  <a:schemeClr val="tx1"/>
                </a:solidFill>
              </a:rPr>
              <a:t>Project</a:t>
            </a:r>
            <a:r>
              <a:rPr lang="en-IN" sz="2400" b="1" u="sng" spc="-80" dirty="0">
                <a:solidFill>
                  <a:schemeClr val="tx1"/>
                </a:solidFill>
              </a:rPr>
              <a:t> </a:t>
            </a:r>
            <a:r>
              <a:rPr lang="en-IN" sz="2400" b="1" u="sng" spc="175" dirty="0">
                <a:solidFill>
                  <a:schemeClr val="tx1"/>
                </a:solidFill>
              </a:rPr>
              <a:t>background</a:t>
            </a:r>
            <a:r>
              <a:rPr lang="en-IN" sz="2400" b="1" u="sng" spc="-80" dirty="0">
                <a:solidFill>
                  <a:schemeClr val="tx1"/>
                </a:solidFill>
              </a:rPr>
              <a:t> </a:t>
            </a:r>
            <a:r>
              <a:rPr lang="en-IN" sz="2400" b="1" u="sng" spc="140" dirty="0">
                <a:solidFill>
                  <a:schemeClr val="tx1"/>
                </a:solidFill>
              </a:rPr>
              <a:t>and</a:t>
            </a:r>
            <a:r>
              <a:rPr lang="en-IN" sz="2400" b="1" u="sng" spc="-80" dirty="0">
                <a:solidFill>
                  <a:schemeClr val="tx1"/>
                </a:solidFill>
              </a:rPr>
              <a:t> </a:t>
            </a:r>
            <a:r>
              <a:rPr lang="en-IN" sz="2400" b="1" u="sng" spc="190" dirty="0">
                <a:solidFill>
                  <a:schemeClr val="tx1"/>
                </a:solidFill>
              </a:rPr>
              <a:t>context</a:t>
            </a:r>
            <a:endParaRPr lang="en-IN" sz="2400" b="1" u="sng" dirty="0">
              <a:solidFill>
                <a:schemeClr val="tx1"/>
              </a:solidFill>
            </a:endParaRPr>
          </a:p>
          <a:p>
            <a:pPr marL="241300" marR="27940" indent="-229235">
              <a:spcBef>
                <a:spcPts val="49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5" dirty="0">
                <a:latin typeface="Calibri"/>
                <a:cs typeface="Calibri"/>
              </a:rPr>
              <a:t>Falcon </a:t>
            </a:r>
            <a:r>
              <a:rPr sz="2400" dirty="0">
                <a:latin typeface="Calibri"/>
                <a:cs typeface="Calibri"/>
              </a:rPr>
              <a:t>9 </a:t>
            </a:r>
            <a:r>
              <a:rPr sz="2400" spc="-15" dirty="0">
                <a:latin typeface="Calibri"/>
                <a:cs typeface="Calibri"/>
              </a:rPr>
              <a:t>cost </a:t>
            </a:r>
            <a:r>
              <a:rPr sz="2400" spc="5" dirty="0">
                <a:latin typeface="Calibri"/>
                <a:cs typeface="Calibri"/>
              </a:rPr>
              <a:t>62 </a:t>
            </a:r>
            <a:r>
              <a:rPr sz="2400" dirty="0">
                <a:latin typeface="Calibri"/>
                <a:cs typeface="Calibri"/>
              </a:rPr>
              <a:t>million </a:t>
            </a:r>
            <a:r>
              <a:rPr sz="2400" spc="-10" dirty="0">
                <a:latin typeface="Calibri"/>
                <a:cs typeface="Calibri"/>
              </a:rPr>
              <a:t>dollars whereas other </a:t>
            </a:r>
            <a:r>
              <a:rPr sz="2400" spc="-6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165</a:t>
            </a:r>
            <a:r>
              <a:rPr sz="2400" dirty="0">
                <a:latin typeface="Calibri"/>
                <a:cs typeface="Calibri"/>
              </a:rPr>
              <a:t> million</a:t>
            </a:r>
          </a:p>
          <a:p>
            <a:pPr marL="241300" marR="5080" indent="-229235">
              <a:spcBef>
                <a:spcPts val="101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5" dirty="0">
                <a:latin typeface="Calibri"/>
                <a:cs typeface="Calibri"/>
              </a:rPr>
              <a:t>SpaceX's unique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ability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reuse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stage </a:t>
            </a:r>
            <a:r>
              <a:rPr sz="2400" spc="-6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Falcon </a:t>
            </a:r>
            <a:r>
              <a:rPr sz="2400" spc="5" dirty="0">
                <a:latin typeface="Calibri"/>
                <a:cs typeface="Calibri"/>
              </a:rPr>
              <a:t>9 </a:t>
            </a:r>
            <a:r>
              <a:rPr sz="2400" spc="-30" dirty="0">
                <a:latin typeface="Calibri"/>
                <a:cs typeface="Calibri"/>
              </a:rPr>
              <a:t>rocket </a:t>
            </a:r>
            <a:r>
              <a:rPr sz="2400" spc="-5" dirty="0">
                <a:latin typeface="Calibri"/>
                <a:cs typeface="Calibri"/>
              </a:rPr>
              <a:t>has significantly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reduced </a:t>
            </a:r>
            <a:r>
              <a:rPr sz="2400" dirty="0">
                <a:latin typeface="Calibri"/>
                <a:cs typeface="Calibri"/>
              </a:rPr>
              <a:t>launch </a:t>
            </a:r>
            <a:r>
              <a:rPr sz="2400" spc="-10" dirty="0">
                <a:latin typeface="Calibri"/>
                <a:cs typeface="Calibri"/>
              </a:rPr>
              <a:t>costs compared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traditional </a:t>
            </a:r>
            <a:r>
              <a:rPr sz="2400" spc="-6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providers.</a:t>
            </a:r>
            <a:endParaRPr lang="en-IN" sz="2400" spc="-15" dirty="0">
              <a:latin typeface="Calibri"/>
              <a:cs typeface="Calibri"/>
            </a:endParaRPr>
          </a:p>
        </p:txBody>
      </p:sp>
      <p:pic>
        <p:nvPicPr>
          <p:cNvPr id="3" name="Graphic 2" descr="Rocket with solid fill">
            <a:extLst>
              <a:ext uri="{FF2B5EF4-FFF2-40B4-BE49-F238E27FC236}">
                <a16:creationId xmlns:a16="http://schemas.microsoft.com/office/drawing/2014/main" id="{7A28D1E6-FF6D-5DB6-863D-B063F2A1B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830" y="2280055"/>
            <a:ext cx="3099276" cy="3158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5A076A-8D23-BB8C-A380-6286B3E9CD00}"/>
              </a:ext>
            </a:extLst>
          </p:cNvPr>
          <p:cNvSpPr txBox="1"/>
          <p:nvPr/>
        </p:nvSpPr>
        <p:spPr>
          <a:xfrm>
            <a:off x="4450279" y="4157977"/>
            <a:ext cx="6097978" cy="240706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>
            <a:defPPr>
              <a:defRPr lang="en-US"/>
            </a:defPPr>
            <a:lvl1pPr marL="241300" marR="27940" indent="-229235">
              <a:spcBef>
                <a:spcPts val="490"/>
              </a:spcBef>
              <a:buFont typeface="Arial MT"/>
              <a:buChar char="•"/>
              <a:tabLst>
                <a:tab pos="241935" algn="l"/>
              </a:tabLst>
              <a:defRPr sz="2400" spc="-15">
                <a:latin typeface="Calibri"/>
                <a:cs typeface="Calibri"/>
              </a:defRPr>
            </a:lvl1pPr>
          </a:lstStyle>
          <a:p>
            <a:pPr marL="12065" indent="0">
              <a:buNone/>
            </a:pPr>
            <a:r>
              <a:rPr lang="en-US" dirty="0"/>
              <a:t>Questions to be answered</a:t>
            </a:r>
          </a:p>
          <a:p>
            <a:r>
              <a:rPr lang="en-US" dirty="0"/>
              <a:t>How do variables such as payload mass, launch site, number of flights, and orbits affect the success of the first stage landing?</a:t>
            </a:r>
          </a:p>
          <a:p>
            <a:r>
              <a:rPr lang="en-US" dirty="0"/>
              <a:t>What is the best algorithm that can be used for binary classification  in this case?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972" y="640289"/>
            <a:ext cx="10815526" cy="5082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4946229"/>
            <a:ext cx="10546919" cy="1339060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85" dirty="0">
                <a:latin typeface="Microsoft Sans Serif"/>
                <a:cs typeface="Microsoft Sans Serif"/>
              </a:rPr>
              <a:t>Explanation:</a:t>
            </a:r>
            <a:endParaRPr sz="2304" dirty="0">
              <a:latin typeface="Microsoft Sans Serif"/>
              <a:cs typeface="Microsoft Sans Serif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324" algn="l"/>
                <a:tab pos="807094" algn="l"/>
              </a:tabLst>
            </a:pPr>
            <a:r>
              <a:rPr sz="2062" spc="-76" dirty="0">
                <a:latin typeface="Microsoft Sans Serif"/>
                <a:cs typeface="Microsoft Sans Serif"/>
              </a:rPr>
              <a:t>KSC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18" dirty="0">
                <a:latin typeface="Microsoft Sans Serif"/>
                <a:cs typeface="Microsoft Sans Serif"/>
              </a:rPr>
              <a:t>LC-39A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" dirty="0">
                <a:latin typeface="Microsoft Sans Serif"/>
                <a:cs typeface="Microsoft Sans Serif"/>
              </a:rPr>
              <a:t>has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91" dirty="0">
                <a:latin typeface="Microsoft Sans Serif"/>
                <a:cs typeface="Microsoft Sans Serif"/>
              </a:rPr>
              <a:t>the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76" dirty="0">
                <a:latin typeface="Microsoft Sans Serif"/>
                <a:cs typeface="Microsoft Sans Serif"/>
              </a:rPr>
              <a:t>highest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69" dirty="0">
                <a:latin typeface="Microsoft Sans Serif"/>
                <a:cs typeface="Microsoft Sans Serif"/>
              </a:rPr>
              <a:t>launch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39" dirty="0">
                <a:latin typeface="Microsoft Sans Serif"/>
                <a:cs typeface="Microsoft Sans Serif"/>
              </a:rPr>
              <a:t>success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58" dirty="0">
                <a:latin typeface="Microsoft Sans Serif"/>
                <a:cs typeface="Microsoft Sans Serif"/>
              </a:rPr>
              <a:t>rate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-30" dirty="0">
                <a:latin typeface="Microsoft Sans Serif"/>
                <a:cs typeface="Microsoft Sans Serif"/>
              </a:rPr>
              <a:t>(76.9%)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112" dirty="0">
                <a:latin typeface="Microsoft Sans Serif"/>
                <a:cs typeface="Microsoft Sans Serif"/>
              </a:rPr>
              <a:t>with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-33" dirty="0">
                <a:latin typeface="Microsoft Sans Serif"/>
                <a:cs typeface="Microsoft Sans Serif"/>
              </a:rPr>
              <a:t>10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55" dirty="0">
                <a:latin typeface="Microsoft Sans Serif"/>
                <a:cs typeface="Microsoft Sans Serif"/>
              </a:rPr>
              <a:t>successful</a:t>
            </a:r>
            <a:r>
              <a:rPr sz="2062" dirty="0">
                <a:latin typeface="Microsoft Sans Serif"/>
                <a:cs typeface="Microsoft Sans Serif"/>
              </a:rPr>
              <a:t> </a:t>
            </a:r>
            <a:r>
              <a:rPr sz="2062" spc="67" dirty="0">
                <a:latin typeface="Microsoft Sans Serif"/>
                <a:cs typeface="Microsoft Sans Serif"/>
              </a:rPr>
              <a:t>and </a:t>
            </a:r>
            <a:r>
              <a:rPr sz="2062" spc="-540" dirty="0">
                <a:latin typeface="Microsoft Sans Serif"/>
                <a:cs typeface="Microsoft Sans Serif"/>
              </a:rPr>
              <a:t> </a:t>
            </a:r>
            <a:r>
              <a:rPr sz="2062" spc="76" dirty="0">
                <a:latin typeface="Microsoft Sans Serif"/>
                <a:cs typeface="Microsoft Sans Serif"/>
              </a:rPr>
              <a:t>only</a:t>
            </a:r>
            <a:r>
              <a:rPr sz="2062" spc="-6" dirty="0">
                <a:latin typeface="Microsoft Sans Serif"/>
                <a:cs typeface="Microsoft Sans Serif"/>
              </a:rPr>
              <a:t> </a:t>
            </a:r>
            <a:r>
              <a:rPr sz="2062" spc="97" dirty="0">
                <a:latin typeface="Microsoft Sans Serif"/>
                <a:cs typeface="Microsoft Sans Serif"/>
              </a:rPr>
              <a:t>3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61" dirty="0">
                <a:latin typeface="Microsoft Sans Serif"/>
                <a:cs typeface="Microsoft Sans Serif"/>
              </a:rPr>
              <a:t>failed</a:t>
            </a:r>
            <a:r>
              <a:rPr sz="2062" spc="-3" dirty="0">
                <a:latin typeface="Microsoft Sans Serif"/>
                <a:cs typeface="Microsoft Sans Serif"/>
              </a:rPr>
              <a:t> </a:t>
            </a:r>
            <a:r>
              <a:rPr sz="2062" spc="58" dirty="0">
                <a:latin typeface="Microsoft Sans Serif"/>
                <a:cs typeface="Microsoft Sans Serif"/>
              </a:rPr>
              <a:t>landings.</a:t>
            </a:r>
            <a:endParaRPr sz="2062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879" y="1523893"/>
            <a:ext cx="10794242" cy="341110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623" y="647713"/>
            <a:ext cx="10768048" cy="493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5" y="2407309"/>
            <a:ext cx="2045847" cy="377108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400" b="1" spc="-215" dirty="0"/>
              <a:t>E</a:t>
            </a:r>
            <a:r>
              <a:rPr sz="2400" b="1" spc="97" dirty="0"/>
              <a:t>xplan</a:t>
            </a:r>
            <a:r>
              <a:rPr sz="2400" b="1" spc="112" dirty="0"/>
              <a:t>a</a:t>
            </a:r>
            <a:r>
              <a:rPr sz="2400" b="1" spc="13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5336" y="2972292"/>
            <a:ext cx="2862570" cy="2428375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286873" marR="3081" indent="-279556">
              <a:lnSpc>
                <a:spcPct val="111300"/>
              </a:lnSpc>
              <a:spcBef>
                <a:spcPts val="61"/>
              </a:spcBef>
              <a:buChar char="•"/>
              <a:tabLst>
                <a:tab pos="286873" algn="l"/>
                <a:tab pos="287257" algn="l"/>
              </a:tabLst>
            </a:pPr>
            <a:r>
              <a:rPr sz="2395" spc="3" dirty="0">
                <a:latin typeface="Microsoft Sans Serif"/>
                <a:cs typeface="Microsoft Sans Serif"/>
              </a:rPr>
              <a:t>The </a:t>
            </a:r>
            <a:r>
              <a:rPr sz="2395" spc="82" dirty="0">
                <a:latin typeface="Microsoft Sans Serif"/>
                <a:cs typeface="Microsoft Sans Serif"/>
              </a:rPr>
              <a:t>charts </a:t>
            </a:r>
            <a:r>
              <a:rPr sz="2395" spc="79" dirty="0">
                <a:latin typeface="Microsoft Sans Serif"/>
                <a:cs typeface="Microsoft Sans Serif"/>
              </a:rPr>
              <a:t>show </a:t>
            </a:r>
            <a:r>
              <a:rPr sz="2395" spc="82" dirty="0">
                <a:latin typeface="Microsoft Sans Serif"/>
                <a:cs typeface="Microsoft Sans Serif"/>
              </a:rPr>
              <a:t> </a:t>
            </a:r>
            <a:r>
              <a:rPr sz="2395" spc="109" dirty="0">
                <a:latin typeface="Microsoft Sans Serif"/>
                <a:cs typeface="Microsoft Sans Serif"/>
              </a:rPr>
              <a:t>that </a:t>
            </a:r>
            <a:r>
              <a:rPr sz="2395" spc="55" dirty="0">
                <a:latin typeface="Microsoft Sans Serif"/>
                <a:cs typeface="Microsoft Sans Serif"/>
              </a:rPr>
              <a:t>payloads </a:t>
            </a:r>
            <a:r>
              <a:rPr sz="2395" spc="58" dirty="0">
                <a:latin typeface="Microsoft Sans Serif"/>
                <a:cs typeface="Microsoft Sans Serif"/>
              </a:rPr>
              <a:t> </a:t>
            </a:r>
            <a:r>
              <a:rPr sz="2395" spc="100" dirty="0">
                <a:latin typeface="Microsoft Sans Serif"/>
                <a:cs typeface="Microsoft Sans Serif"/>
              </a:rPr>
              <a:t>between </a:t>
            </a:r>
            <a:r>
              <a:rPr sz="2395" spc="221" dirty="0">
                <a:latin typeface="Microsoft Sans Serif"/>
                <a:cs typeface="Microsoft Sans Serif"/>
              </a:rPr>
              <a:t>2000 </a:t>
            </a:r>
            <a:r>
              <a:rPr sz="2395" spc="224" dirty="0">
                <a:latin typeface="Microsoft Sans Serif"/>
                <a:cs typeface="Microsoft Sans Serif"/>
              </a:rPr>
              <a:t> </a:t>
            </a:r>
            <a:r>
              <a:rPr sz="2395" spc="79" dirty="0">
                <a:latin typeface="Microsoft Sans Serif"/>
                <a:cs typeface="Microsoft Sans Serif"/>
              </a:rPr>
              <a:t>and</a:t>
            </a:r>
            <a:r>
              <a:rPr sz="2395" spc="-18" dirty="0">
                <a:latin typeface="Microsoft Sans Serif"/>
                <a:cs typeface="Microsoft Sans Serif"/>
              </a:rPr>
              <a:t> </a:t>
            </a:r>
            <a:r>
              <a:rPr sz="2395" spc="179" dirty="0">
                <a:latin typeface="Microsoft Sans Serif"/>
                <a:cs typeface="Microsoft Sans Serif"/>
              </a:rPr>
              <a:t>5500</a:t>
            </a:r>
            <a:r>
              <a:rPr sz="2395" spc="-15" dirty="0">
                <a:latin typeface="Microsoft Sans Serif"/>
                <a:cs typeface="Microsoft Sans Serif"/>
              </a:rPr>
              <a:t> </a:t>
            </a:r>
            <a:r>
              <a:rPr sz="2395" spc="94" dirty="0">
                <a:latin typeface="Microsoft Sans Serif"/>
                <a:cs typeface="Microsoft Sans Serif"/>
              </a:rPr>
              <a:t>kg</a:t>
            </a:r>
            <a:r>
              <a:rPr sz="2395" spc="-15" dirty="0">
                <a:latin typeface="Microsoft Sans Serif"/>
                <a:cs typeface="Microsoft Sans Serif"/>
              </a:rPr>
              <a:t> </a:t>
            </a:r>
            <a:r>
              <a:rPr sz="2395" spc="24" dirty="0">
                <a:latin typeface="Microsoft Sans Serif"/>
                <a:cs typeface="Microsoft Sans Serif"/>
              </a:rPr>
              <a:t>have </a:t>
            </a:r>
            <a:r>
              <a:rPr sz="2395" spc="-628" dirty="0">
                <a:latin typeface="Microsoft Sans Serif"/>
                <a:cs typeface="Microsoft Sans Serif"/>
              </a:rPr>
              <a:t> </a:t>
            </a:r>
            <a:r>
              <a:rPr sz="2395" spc="106" dirty="0">
                <a:latin typeface="Microsoft Sans Serif"/>
                <a:cs typeface="Microsoft Sans Serif"/>
              </a:rPr>
              <a:t>the </a:t>
            </a:r>
            <a:r>
              <a:rPr sz="2395" spc="88" dirty="0">
                <a:latin typeface="Microsoft Sans Serif"/>
                <a:cs typeface="Microsoft Sans Serif"/>
              </a:rPr>
              <a:t>highest </a:t>
            </a:r>
            <a:r>
              <a:rPr sz="2395" spc="91" dirty="0">
                <a:latin typeface="Microsoft Sans Serif"/>
                <a:cs typeface="Microsoft Sans Serif"/>
              </a:rPr>
              <a:t> </a:t>
            </a:r>
            <a:r>
              <a:rPr sz="2395" spc="45" dirty="0">
                <a:latin typeface="Microsoft Sans Serif"/>
                <a:cs typeface="Microsoft Sans Serif"/>
              </a:rPr>
              <a:t>success</a:t>
            </a:r>
            <a:r>
              <a:rPr sz="2395" spc="-9" dirty="0">
                <a:latin typeface="Microsoft Sans Serif"/>
                <a:cs typeface="Microsoft Sans Serif"/>
              </a:rPr>
              <a:t> </a:t>
            </a:r>
            <a:r>
              <a:rPr sz="2395" spc="55" dirty="0">
                <a:latin typeface="Microsoft Sans Serif"/>
                <a:cs typeface="Microsoft Sans Serif"/>
              </a:rPr>
              <a:t>rate.</a:t>
            </a:r>
            <a:endParaRPr sz="2395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6089" y="1525428"/>
            <a:ext cx="6561718" cy="23493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26089" y="3937791"/>
            <a:ext cx="6561248" cy="23465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7179" y="637089"/>
            <a:ext cx="5667510" cy="50349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6575" y="1432747"/>
            <a:ext cx="4650425" cy="4810776"/>
          </a:xfrm>
          <a:prstGeom prst="rect">
            <a:avLst/>
          </a:prstGeom>
        </p:spPr>
        <p:txBody>
          <a:bodyPr vert="horz" wrap="square" lIns="0" tIns="171739" rIns="0" bIns="0" rtlCol="0">
            <a:spAutoFit/>
          </a:bodyPr>
          <a:lstStyle/>
          <a:p>
            <a:pPr marL="7701">
              <a:spcBef>
                <a:spcPts val="1352"/>
              </a:spcBef>
            </a:pPr>
            <a:r>
              <a:rPr sz="2031" spc="76" dirty="0">
                <a:latin typeface="Microsoft Sans Serif"/>
                <a:cs typeface="Microsoft Sans Serif"/>
              </a:rPr>
              <a:t>Explanation:</a:t>
            </a:r>
            <a:endParaRPr sz="2031" dirty="0">
              <a:latin typeface="Microsoft Sans Serif"/>
              <a:cs typeface="Microsoft Sans Serif"/>
            </a:endParaRPr>
          </a:p>
          <a:p>
            <a:pPr marL="778599" marR="3081" indent="-212555">
              <a:lnSpc>
                <a:spcPct val="109900"/>
              </a:lnSpc>
              <a:spcBef>
                <a:spcPts val="922"/>
              </a:spcBef>
              <a:buChar char="•"/>
              <a:tabLst>
                <a:tab pos="778599" algn="l"/>
                <a:tab pos="778984" algn="l"/>
              </a:tabLst>
            </a:pPr>
            <a:r>
              <a:rPr sz="1819" spc="3" dirty="0">
                <a:latin typeface="Microsoft Sans Serif"/>
                <a:cs typeface="Microsoft Sans Serif"/>
              </a:rPr>
              <a:t>Based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82" dirty="0">
                <a:latin typeface="Microsoft Sans Serif"/>
                <a:cs typeface="Microsoft Sans Serif"/>
              </a:rPr>
              <a:t>on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79" dirty="0">
                <a:latin typeface="Microsoft Sans Serif"/>
                <a:cs typeface="Microsoft Sans Serif"/>
              </a:rPr>
              <a:t>the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36" dirty="0">
                <a:latin typeface="Microsoft Sans Serif"/>
                <a:cs typeface="Microsoft Sans Serif"/>
              </a:rPr>
              <a:t>scores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106" dirty="0">
                <a:latin typeface="Microsoft Sans Serif"/>
                <a:cs typeface="Microsoft Sans Serif"/>
              </a:rPr>
              <a:t>of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79" dirty="0">
                <a:latin typeface="Microsoft Sans Serif"/>
                <a:cs typeface="Microsoft Sans Serif"/>
              </a:rPr>
              <a:t>the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-24" dirty="0">
                <a:latin typeface="Microsoft Sans Serif"/>
                <a:cs typeface="Microsoft Sans Serif"/>
              </a:rPr>
              <a:t>Test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24" dirty="0">
                <a:latin typeface="Microsoft Sans Serif"/>
                <a:cs typeface="Microsoft Sans Serif"/>
              </a:rPr>
              <a:t>Set, </a:t>
            </a:r>
            <a:r>
              <a:rPr sz="1819" spc="-473" dirty="0">
                <a:latin typeface="Microsoft Sans Serif"/>
                <a:cs typeface="Microsoft Sans Serif"/>
              </a:rPr>
              <a:t> </a:t>
            </a:r>
            <a:r>
              <a:rPr sz="1819" spc="67" dirty="0">
                <a:latin typeface="Microsoft Sans Serif"/>
                <a:cs typeface="Microsoft Sans Serif"/>
              </a:rPr>
              <a:t>we </a:t>
            </a:r>
            <a:r>
              <a:rPr sz="1819" spc="61" dirty="0">
                <a:latin typeface="Microsoft Sans Serif"/>
                <a:cs typeface="Microsoft Sans Serif"/>
              </a:rPr>
              <a:t>can </a:t>
            </a:r>
            <a:r>
              <a:rPr sz="1819" spc="103" dirty="0">
                <a:latin typeface="Microsoft Sans Serif"/>
                <a:cs typeface="Microsoft Sans Serif"/>
              </a:rPr>
              <a:t>not </a:t>
            </a:r>
            <a:r>
              <a:rPr sz="1819" spc="79" dirty="0">
                <a:latin typeface="Microsoft Sans Serif"/>
                <a:cs typeface="Microsoft Sans Serif"/>
              </a:rPr>
              <a:t>con</a:t>
            </a:r>
            <a:r>
              <a:rPr sz="1819" spc="79" dirty="0">
                <a:latin typeface="Times New Roman"/>
                <a:cs typeface="Times New Roman"/>
              </a:rPr>
              <a:t>f</a:t>
            </a:r>
            <a:r>
              <a:rPr sz="1819" spc="79" dirty="0">
                <a:latin typeface="Microsoft Sans Serif"/>
                <a:cs typeface="Microsoft Sans Serif"/>
              </a:rPr>
              <a:t>irm </a:t>
            </a:r>
            <a:r>
              <a:rPr sz="1819" spc="94" dirty="0">
                <a:latin typeface="Microsoft Sans Serif"/>
                <a:cs typeface="Microsoft Sans Serif"/>
              </a:rPr>
              <a:t>which </a:t>
            </a:r>
            <a:r>
              <a:rPr sz="1819" spc="100" dirty="0">
                <a:latin typeface="Microsoft Sans Serif"/>
                <a:cs typeface="Microsoft Sans Serif"/>
              </a:rPr>
              <a:t>method </a:t>
            </a:r>
            <a:r>
              <a:rPr sz="1819" spc="103" dirty="0">
                <a:latin typeface="Microsoft Sans Serif"/>
                <a:cs typeface="Microsoft Sans Serif"/>
              </a:rPr>
              <a:t> </a:t>
            </a:r>
            <a:r>
              <a:rPr sz="1819" spc="76" dirty="0">
                <a:latin typeface="Microsoft Sans Serif"/>
                <a:cs typeface="Microsoft Sans Serif"/>
              </a:rPr>
              <a:t>performs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55" dirty="0">
                <a:latin typeface="Microsoft Sans Serif"/>
                <a:cs typeface="Microsoft Sans Serif"/>
              </a:rPr>
              <a:t>best.</a:t>
            </a:r>
            <a:endParaRPr sz="1819" dirty="0">
              <a:latin typeface="Microsoft Sans Serif"/>
              <a:cs typeface="Microsoft Sans Serif"/>
            </a:endParaRPr>
          </a:p>
          <a:p>
            <a:pPr marL="778599" marR="231038" indent="-212555">
              <a:lnSpc>
                <a:spcPct val="109900"/>
              </a:lnSpc>
              <a:spcBef>
                <a:spcPts val="913"/>
              </a:spcBef>
              <a:buChar char="•"/>
              <a:tabLst>
                <a:tab pos="778599" algn="l"/>
                <a:tab pos="778984" algn="l"/>
              </a:tabLst>
            </a:pPr>
            <a:r>
              <a:rPr sz="1819" spc="15" dirty="0">
                <a:latin typeface="Microsoft Sans Serif"/>
                <a:cs typeface="Microsoft Sans Serif"/>
              </a:rPr>
              <a:t>Same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-24" dirty="0">
                <a:latin typeface="Microsoft Sans Serif"/>
                <a:cs typeface="Microsoft Sans Serif"/>
              </a:rPr>
              <a:t>Test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30" dirty="0">
                <a:latin typeface="Microsoft Sans Serif"/>
                <a:cs typeface="Microsoft Sans Serif"/>
              </a:rPr>
              <a:t>Set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36" dirty="0">
                <a:latin typeface="Microsoft Sans Serif"/>
                <a:cs typeface="Microsoft Sans Serif"/>
              </a:rPr>
              <a:t>scores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45" dirty="0">
                <a:latin typeface="Microsoft Sans Serif"/>
                <a:cs typeface="Microsoft Sans Serif"/>
              </a:rPr>
              <a:t>may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76" dirty="0">
                <a:latin typeface="Microsoft Sans Serif"/>
                <a:cs typeface="Microsoft Sans Serif"/>
              </a:rPr>
              <a:t>be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76" dirty="0">
                <a:latin typeface="Microsoft Sans Serif"/>
                <a:cs typeface="Microsoft Sans Serif"/>
              </a:rPr>
              <a:t>due </a:t>
            </a:r>
            <a:r>
              <a:rPr sz="1819" spc="-473" dirty="0">
                <a:latin typeface="Microsoft Sans Serif"/>
                <a:cs typeface="Microsoft Sans Serif"/>
              </a:rPr>
              <a:t> </a:t>
            </a:r>
            <a:r>
              <a:rPr sz="1819" spc="115" dirty="0">
                <a:latin typeface="Microsoft Sans Serif"/>
                <a:cs typeface="Microsoft Sans Serif"/>
              </a:rPr>
              <a:t>to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36" dirty="0">
                <a:latin typeface="Microsoft Sans Serif"/>
                <a:cs typeface="Microsoft Sans Serif"/>
              </a:rPr>
              <a:t>small </a:t>
            </a:r>
            <a:r>
              <a:rPr sz="1819" spc="69" dirty="0">
                <a:latin typeface="Microsoft Sans Serif"/>
                <a:cs typeface="Microsoft Sans Serif"/>
              </a:rPr>
              <a:t>test </a:t>
            </a:r>
            <a:r>
              <a:rPr sz="1819" spc="49" dirty="0">
                <a:latin typeface="Microsoft Sans Serif"/>
                <a:cs typeface="Microsoft Sans Serif"/>
              </a:rPr>
              <a:t>sample </a:t>
            </a:r>
            <a:r>
              <a:rPr sz="1819" dirty="0">
                <a:latin typeface="Microsoft Sans Serif"/>
                <a:cs typeface="Microsoft Sans Serif"/>
              </a:rPr>
              <a:t>size </a:t>
            </a:r>
            <a:r>
              <a:rPr sz="1819" spc="-69" dirty="0">
                <a:latin typeface="Microsoft Sans Serif"/>
                <a:cs typeface="Microsoft Sans Serif"/>
              </a:rPr>
              <a:t>(18 </a:t>
            </a:r>
            <a:r>
              <a:rPr sz="1819" spc="-67" dirty="0">
                <a:latin typeface="Microsoft Sans Serif"/>
                <a:cs typeface="Microsoft Sans Serif"/>
              </a:rPr>
              <a:t> </a:t>
            </a:r>
            <a:r>
              <a:rPr sz="1819" spc="27" dirty="0">
                <a:latin typeface="Microsoft Sans Serif"/>
                <a:cs typeface="Microsoft Sans Serif"/>
              </a:rPr>
              <a:t>samples).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30" dirty="0">
                <a:latin typeface="Microsoft Sans Serif"/>
                <a:cs typeface="Microsoft Sans Serif"/>
              </a:rPr>
              <a:t>Therefore,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67" dirty="0">
                <a:latin typeface="Microsoft Sans Serif"/>
                <a:cs typeface="Microsoft Sans Serif"/>
              </a:rPr>
              <a:t>we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73" dirty="0">
                <a:latin typeface="Microsoft Sans Serif"/>
                <a:cs typeface="Microsoft Sans Serif"/>
              </a:rPr>
              <a:t>tested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24" dirty="0">
                <a:latin typeface="Microsoft Sans Serif"/>
                <a:cs typeface="Microsoft Sans Serif"/>
              </a:rPr>
              <a:t>all </a:t>
            </a:r>
            <a:r>
              <a:rPr sz="1819" spc="-476" dirty="0">
                <a:latin typeface="Microsoft Sans Serif"/>
                <a:cs typeface="Microsoft Sans Serif"/>
              </a:rPr>
              <a:t> </a:t>
            </a:r>
            <a:r>
              <a:rPr sz="1819" spc="82" dirty="0">
                <a:latin typeface="Microsoft Sans Serif"/>
                <a:cs typeface="Microsoft Sans Serif"/>
              </a:rPr>
              <a:t>methods </a:t>
            </a:r>
            <a:r>
              <a:rPr sz="1819" spc="42" dirty="0">
                <a:latin typeface="Microsoft Sans Serif"/>
                <a:cs typeface="Microsoft Sans Serif"/>
              </a:rPr>
              <a:t>based </a:t>
            </a:r>
            <a:r>
              <a:rPr sz="1819" spc="82" dirty="0">
                <a:latin typeface="Microsoft Sans Serif"/>
                <a:cs typeface="Microsoft Sans Serif"/>
              </a:rPr>
              <a:t>on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76" dirty="0">
                <a:latin typeface="Microsoft Sans Serif"/>
                <a:cs typeface="Microsoft Sans Serif"/>
              </a:rPr>
              <a:t>whole </a:t>
            </a:r>
            <a:r>
              <a:rPr sz="1819" spc="79" dirty="0">
                <a:latin typeface="Microsoft Sans Serif"/>
                <a:cs typeface="Microsoft Sans Serif"/>
              </a:rPr>
              <a:t> </a:t>
            </a:r>
            <a:r>
              <a:rPr sz="1819" spc="24" dirty="0">
                <a:latin typeface="Microsoft Sans Serif"/>
                <a:cs typeface="Microsoft Sans Serif"/>
              </a:rPr>
              <a:t>Dataset.</a:t>
            </a:r>
            <a:endParaRPr sz="1819" dirty="0">
              <a:latin typeface="Microsoft Sans Serif"/>
              <a:cs typeface="Microsoft Sans Serif"/>
            </a:endParaRPr>
          </a:p>
          <a:p>
            <a:pPr marL="778599" marR="26184" indent="-212555">
              <a:lnSpc>
                <a:spcPct val="109900"/>
              </a:lnSpc>
              <a:spcBef>
                <a:spcPts val="913"/>
              </a:spcBef>
              <a:buChar char="•"/>
              <a:tabLst>
                <a:tab pos="778599" algn="l"/>
                <a:tab pos="778984" algn="l"/>
              </a:tabLst>
            </a:pPr>
            <a:r>
              <a:rPr sz="1819" spc="3" dirty="0">
                <a:latin typeface="Microsoft Sans Serif"/>
                <a:cs typeface="Microsoft Sans Serif"/>
              </a:rPr>
              <a:t>The </a:t>
            </a:r>
            <a:r>
              <a:rPr sz="1819" spc="36" dirty="0">
                <a:latin typeface="Microsoft Sans Serif"/>
                <a:cs typeface="Microsoft Sans Serif"/>
              </a:rPr>
              <a:t>scores </a:t>
            </a:r>
            <a:r>
              <a:rPr sz="1819" spc="106" dirty="0">
                <a:latin typeface="Microsoft Sans Serif"/>
                <a:cs typeface="Microsoft Sans Serif"/>
              </a:rPr>
              <a:t>of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76" dirty="0">
                <a:latin typeface="Microsoft Sans Serif"/>
                <a:cs typeface="Microsoft Sans Serif"/>
              </a:rPr>
              <a:t>whole </a:t>
            </a:r>
            <a:r>
              <a:rPr sz="1819" spc="24" dirty="0">
                <a:latin typeface="Microsoft Sans Serif"/>
                <a:cs typeface="Microsoft Sans Serif"/>
              </a:rPr>
              <a:t>Dataset </a:t>
            </a:r>
            <a:r>
              <a:rPr sz="1819" spc="27" dirty="0">
                <a:latin typeface="Microsoft Sans Serif"/>
                <a:cs typeface="Microsoft Sans Serif"/>
              </a:rPr>
              <a:t> </a:t>
            </a:r>
            <a:r>
              <a:rPr sz="1819" spc="79" dirty="0">
                <a:latin typeface="Microsoft Sans Serif"/>
                <a:cs typeface="Microsoft Sans Serif"/>
              </a:rPr>
              <a:t>con</a:t>
            </a:r>
            <a:r>
              <a:rPr sz="1819" spc="79" dirty="0">
                <a:latin typeface="Times New Roman"/>
                <a:cs typeface="Times New Roman"/>
              </a:rPr>
              <a:t>f</a:t>
            </a:r>
            <a:r>
              <a:rPr sz="1819" spc="79" dirty="0">
                <a:latin typeface="Microsoft Sans Serif"/>
                <a:cs typeface="Microsoft Sans Serif"/>
              </a:rPr>
              <a:t>irm </a:t>
            </a:r>
            <a:r>
              <a:rPr sz="1819" spc="82" dirty="0">
                <a:latin typeface="Microsoft Sans Serif"/>
                <a:cs typeface="Microsoft Sans Serif"/>
              </a:rPr>
              <a:t>that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67" dirty="0">
                <a:latin typeface="Microsoft Sans Serif"/>
                <a:cs typeface="Microsoft Sans Serif"/>
              </a:rPr>
              <a:t>best </a:t>
            </a:r>
            <a:r>
              <a:rPr sz="1819" spc="88" dirty="0">
                <a:latin typeface="Microsoft Sans Serif"/>
                <a:cs typeface="Microsoft Sans Serif"/>
              </a:rPr>
              <a:t>model </a:t>
            </a:r>
            <a:r>
              <a:rPr sz="1819" spc="6" dirty="0">
                <a:latin typeface="Microsoft Sans Serif"/>
                <a:cs typeface="Microsoft Sans Serif"/>
              </a:rPr>
              <a:t>is </a:t>
            </a:r>
            <a:r>
              <a:rPr sz="1819" spc="79" dirty="0">
                <a:latin typeface="Microsoft Sans Serif"/>
                <a:cs typeface="Microsoft Sans Serif"/>
              </a:rPr>
              <a:t>the </a:t>
            </a:r>
            <a:r>
              <a:rPr sz="1819" spc="82" dirty="0">
                <a:latin typeface="Microsoft Sans Serif"/>
                <a:cs typeface="Microsoft Sans Serif"/>
              </a:rPr>
              <a:t> </a:t>
            </a:r>
            <a:r>
              <a:rPr sz="1819" spc="42" dirty="0">
                <a:latin typeface="Microsoft Sans Serif"/>
                <a:cs typeface="Microsoft Sans Serif"/>
              </a:rPr>
              <a:t>Decision </a:t>
            </a:r>
            <a:r>
              <a:rPr sz="1819" spc="-18" dirty="0">
                <a:latin typeface="Microsoft Sans Serif"/>
                <a:cs typeface="Microsoft Sans Serif"/>
              </a:rPr>
              <a:t>Tree </a:t>
            </a:r>
            <a:r>
              <a:rPr sz="1819" spc="58" dirty="0">
                <a:latin typeface="Microsoft Sans Serif"/>
                <a:cs typeface="Microsoft Sans Serif"/>
              </a:rPr>
              <a:t>Model. </a:t>
            </a:r>
            <a:r>
              <a:rPr sz="1819" dirty="0">
                <a:latin typeface="Microsoft Sans Serif"/>
                <a:cs typeface="Microsoft Sans Serif"/>
              </a:rPr>
              <a:t>This </a:t>
            </a:r>
            <a:r>
              <a:rPr sz="1819" spc="88" dirty="0">
                <a:latin typeface="Microsoft Sans Serif"/>
                <a:cs typeface="Microsoft Sans Serif"/>
              </a:rPr>
              <a:t>model </a:t>
            </a:r>
            <a:r>
              <a:rPr sz="1819" spc="91" dirty="0">
                <a:latin typeface="Microsoft Sans Serif"/>
                <a:cs typeface="Microsoft Sans Serif"/>
              </a:rPr>
              <a:t> </a:t>
            </a:r>
            <a:r>
              <a:rPr sz="1819" spc="3" dirty="0">
                <a:latin typeface="Microsoft Sans Serif"/>
                <a:cs typeface="Microsoft Sans Serif"/>
              </a:rPr>
              <a:t>has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103" dirty="0">
                <a:latin typeface="Microsoft Sans Serif"/>
                <a:cs typeface="Microsoft Sans Serif"/>
              </a:rPr>
              <a:t>not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67" dirty="0">
                <a:latin typeface="Microsoft Sans Serif"/>
                <a:cs typeface="Microsoft Sans Serif"/>
              </a:rPr>
              <a:t>only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73" dirty="0">
                <a:latin typeface="Microsoft Sans Serif"/>
                <a:cs typeface="Microsoft Sans Serif"/>
              </a:rPr>
              <a:t>higher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33" dirty="0">
                <a:latin typeface="Microsoft Sans Serif"/>
                <a:cs typeface="Microsoft Sans Serif"/>
              </a:rPr>
              <a:t>scores,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112" dirty="0">
                <a:latin typeface="Microsoft Sans Serif"/>
                <a:cs typeface="Microsoft Sans Serif"/>
              </a:rPr>
              <a:t>but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18" dirty="0">
                <a:latin typeface="Microsoft Sans Serif"/>
                <a:cs typeface="Microsoft Sans Serif"/>
              </a:rPr>
              <a:t>also </a:t>
            </a:r>
            <a:r>
              <a:rPr sz="1819" spc="-473" dirty="0">
                <a:latin typeface="Microsoft Sans Serif"/>
                <a:cs typeface="Microsoft Sans Serif"/>
              </a:rPr>
              <a:t> </a:t>
            </a:r>
            <a:r>
              <a:rPr sz="1819" spc="79" dirty="0">
                <a:latin typeface="Microsoft Sans Serif"/>
                <a:cs typeface="Microsoft Sans Serif"/>
              </a:rPr>
              <a:t>the</a:t>
            </a:r>
            <a:r>
              <a:rPr sz="1819" spc="-3" dirty="0">
                <a:latin typeface="Microsoft Sans Serif"/>
                <a:cs typeface="Microsoft Sans Serif"/>
              </a:rPr>
              <a:t> </a:t>
            </a:r>
            <a:r>
              <a:rPr sz="1819" spc="67" dirty="0">
                <a:latin typeface="Microsoft Sans Serif"/>
                <a:cs typeface="Microsoft Sans Serif"/>
              </a:rPr>
              <a:t>highest</a:t>
            </a:r>
            <a:r>
              <a:rPr sz="1819" dirty="0">
                <a:latin typeface="Microsoft Sans Serif"/>
                <a:cs typeface="Microsoft Sans Serif"/>
              </a:rPr>
              <a:t> </a:t>
            </a:r>
            <a:r>
              <a:rPr sz="1819" spc="42" dirty="0">
                <a:latin typeface="Microsoft Sans Serif"/>
                <a:cs typeface="Microsoft Sans Serif"/>
              </a:rPr>
              <a:t>accuracy.</a:t>
            </a:r>
            <a:endParaRPr sz="1819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42593" y="1826290"/>
            <a:ext cx="4789048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6"/>
              </a:spcBef>
            </a:pPr>
            <a:r>
              <a:rPr sz="2183" b="1" spc="69" dirty="0"/>
              <a:t>Scores</a:t>
            </a:r>
            <a:r>
              <a:rPr sz="2183" b="1" spc="-61" dirty="0"/>
              <a:t> </a:t>
            </a:r>
            <a:r>
              <a:rPr sz="2183" b="1" spc="100" dirty="0"/>
              <a:t>and</a:t>
            </a:r>
            <a:r>
              <a:rPr sz="2183" b="1" spc="-58" dirty="0"/>
              <a:t> </a:t>
            </a:r>
            <a:r>
              <a:rPr sz="2183" b="1" spc="115" dirty="0"/>
              <a:t>Accuracy</a:t>
            </a:r>
            <a:r>
              <a:rPr sz="2183" b="1" spc="-61" dirty="0"/>
              <a:t> </a:t>
            </a:r>
            <a:r>
              <a:rPr sz="2183" b="1" spc="158" dirty="0"/>
              <a:t>of</a:t>
            </a:r>
            <a:r>
              <a:rPr sz="2183" b="1" spc="-58" dirty="0"/>
              <a:t> </a:t>
            </a:r>
            <a:r>
              <a:rPr sz="2183" b="1" spc="127" dirty="0"/>
              <a:t>the</a:t>
            </a:r>
            <a:r>
              <a:rPr sz="2183" b="1" spc="-58" dirty="0"/>
              <a:t> </a:t>
            </a:r>
            <a:r>
              <a:rPr sz="2183" b="1" spc="12" dirty="0"/>
              <a:t>Test</a:t>
            </a:r>
            <a:r>
              <a:rPr sz="2183" b="1" spc="-61" dirty="0"/>
              <a:t> </a:t>
            </a:r>
            <a:r>
              <a:rPr sz="2183" b="1" spc="67" dirty="0"/>
              <a:t>Set</a:t>
            </a:r>
            <a:endParaRPr sz="2183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C39C809-3A05-617B-CA10-0BC2FEE4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413892"/>
              </p:ext>
            </p:extLst>
          </p:nvPr>
        </p:nvGraphicFramePr>
        <p:xfrm>
          <a:off x="6110934" y="2363190"/>
          <a:ext cx="5667510" cy="309945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33502">
                  <a:extLst>
                    <a:ext uri="{9D8B030D-6E8A-4147-A177-3AD203B41FA5}">
                      <a16:colId xmlns:a16="http://schemas.microsoft.com/office/drawing/2014/main" val="4080850361"/>
                    </a:ext>
                  </a:extLst>
                </a:gridCol>
                <a:gridCol w="1133502">
                  <a:extLst>
                    <a:ext uri="{9D8B030D-6E8A-4147-A177-3AD203B41FA5}">
                      <a16:colId xmlns:a16="http://schemas.microsoft.com/office/drawing/2014/main" val="2160807856"/>
                    </a:ext>
                  </a:extLst>
                </a:gridCol>
                <a:gridCol w="1133502">
                  <a:extLst>
                    <a:ext uri="{9D8B030D-6E8A-4147-A177-3AD203B41FA5}">
                      <a16:colId xmlns:a16="http://schemas.microsoft.com/office/drawing/2014/main" val="4018581089"/>
                    </a:ext>
                  </a:extLst>
                </a:gridCol>
                <a:gridCol w="1133502">
                  <a:extLst>
                    <a:ext uri="{9D8B030D-6E8A-4147-A177-3AD203B41FA5}">
                      <a16:colId xmlns:a16="http://schemas.microsoft.com/office/drawing/2014/main" val="1208521654"/>
                    </a:ext>
                  </a:extLst>
                </a:gridCol>
                <a:gridCol w="1133502">
                  <a:extLst>
                    <a:ext uri="{9D8B030D-6E8A-4147-A177-3AD203B41FA5}">
                      <a16:colId xmlns:a16="http://schemas.microsoft.com/office/drawing/2014/main" val="1819409850"/>
                    </a:ext>
                  </a:extLst>
                </a:gridCol>
              </a:tblGrid>
              <a:tr h="831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LogReg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Dec-Tree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936387"/>
                  </a:ext>
                </a:extLst>
              </a:tr>
              <a:tr h="831840">
                <a:tc>
                  <a:txBody>
                    <a:bodyPr/>
                    <a:lstStyle/>
                    <a:p>
                      <a:r>
                        <a:rPr lang="en-IN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236678"/>
                  </a:ext>
                </a:extLst>
              </a:tr>
              <a:tr h="1435779">
                <a:tc>
                  <a:txBody>
                    <a:bodyPr/>
                    <a:lstStyle/>
                    <a:p>
                      <a:r>
                        <a:rPr lang="en-IN" dirty="0"/>
                        <a:t>Test Data</a:t>
                      </a:r>
                    </a:p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888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9220" y="637089"/>
            <a:ext cx="4161295" cy="4144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5" y="1689292"/>
            <a:ext cx="1375836" cy="285442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9"/>
              </a:spcBef>
            </a:pPr>
            <a:r>
              <a:rPr sz="1789" b="1" spc="-133" dirty="0"/>
              <a:t>E</a:t>
            </a:r>
            <a:r>
              <a:rPr sz="1789" b="1" spc="73" dirty="0"/>
              <a:t>xplan</a:t>
            </a:r>
            <a:r>
              <a:rPr sz="1789" b="1" spc="85" dirty="0"/>
              <a:t>a</a:t>
            </a:r>
            <a:r>
              <a:rPr sz="1789" b="1" spc="100" dirty="0"/>
              <a:t>tion:</a:t>
            </a:r>
            <a:endParaRPr sz="1789" b="1" dirty="0"/>
          </a:p>
        </p:txBody>
      </p:sp>
      <p:sp>
        <p:nvSpPr>
          <p:cNvPr id="4" name="object 4"/>
          <p:cNvSpPr txBox="1"/>
          <p:nvPr/>
        </p:nvSpPr>
        <p:spPr>
          <a:xfrm>
            <a:off x="1275336" y="2067832"/>
            <a:ext cx="4070903" cy="106454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194842" marR="3081" indent="-187526">
              <a:lnSpc>
                <a:spcPct val="108900"/>
              </a:lnSpc>
              <a:spcBef>
                <a:spcPts val="61"/>
              </a:spcBef>
              <a:buChar char="•"/>
              <a:tabLst>
                <a:tab pos="194842" algn="l"/>
                <a:tab pos="195227" algn="l"/>
              </a:tabLst>
            </a:pPr>
            <a:r>
              <a:rPr sz="1607" spc="33" dirty="0">
                <a:latin typeface="Microsoft Sans Serif"/>
                <a:cs typeface="Microsoft Sans Serif"/>
              </a:rPr>
              <a:t>Examining </a:t>
            </a:r>
            <a:r>
              <a:rPr sz="1607" spc="69" dirty="0">
                <a:latin typeface="Microsoft Sans Serif"/>
                <a:cs typeface="Microsoft Sans Serif"/>
              </a:rPr>
              <a:t>the </a:t>
            </a:r>
            <a:r>
              <a:rPr sz="1607" spc="64" dirty="0">
                <a:latin typeface="Microsoft Sans Serif"/>
                <a:cs typeface="Microsoft Sans Serif"/>
              </a:rPr>
              <a:t>confusion </a:t>
            </a:r>
            <a:r>
              <a:rPr sz="1607" spc="55" dirty="0">
                <a:latin typeface="Microsoft Sans Serif"/>
                <a:cs typeface="Microsoft Sans Serif"/>
              </a:rPr>
              <a:t>matrix, </a:t>
            </a:r>
            <a:r>
              <a:rPr sz="1607" spc="58" dirty="0">
                <a:latin typeface="Microsoft Sans Serif"/>
                <a:cs typeface="Microsoft Sans Serif"/>
              </a:rPr>
              <a:t>we </a:t>
            </a:r>
            <a:r>
              <a:rPr sz="1607" dirty="0">
                <a:latin typeface="Microsoft Sans Serif"/>
                <a:cs typeface="Microsoft Sans Serif"/>
              </a:rPr>
              <a:t>see </a:t>
            </a:r>
            <a:r>
              <a:rPr sz="1607" spc="-418" dirty="0">
                <a:latin typeface="Microsoft Sans Serif"/>
                <a:cs typeface="Microsoft Sans Serif"/>
              </a:rPr>
              <a:t> </a:t>
            </a:r>
            <a:r>
              <a:rPr sz="1607" spc="73" dirty="0">
                <a:latin typeface="Microsoft Sans Serif"/>
                <a:cs typeface="Microsoft Sans Serif"/>
              </a:rPr>
              <a:t>that </a:t>
            </a:r>
            <a:r>
              <a:rPr sz="1607" spc="64" dirty="0">
                <a:latin typeface="Microsoft Sans Serif"/>
                <a:cs typeface="Microsoft Sans Serif"/>
              </a:rPr>
              <a:t>logistic </a:t>
            </a:r>
            <a:r>
              <a:rPr sz="1607" spc="36" dirty="0">
                <a:latin typeface="Microsoft Sans Serif"/>
                <a:cs typeface="Microsoft Sans Serif"/>
              </a:rPr>
              <a:t>regression </a:t>
            </a:r>
            <a:r>
              <a:rPr sz="1607" spc="52" dirty="0">
                <a:latin typeface="Microsoft Sans Serif"/>
                <a:cs typeface="Microsoft Sans Serif"/>
              </a:rPr>
              <a:t>can </a:t>
            </a:r>
            <a:r>
              <a:rPr sz="1607" spc="55" dirty="0">
                <a:latin typeface="Microsoft Sans Serif"/>
                <a:cs typeface="Microsoft Sans Serif"/>
              </a:rPr>
              <a:t>distinguish </a:t>
            </a:r>
            <a:r>
              <a:rPr sz="1607" spc="58" dirty="0">
                <a:latin typeface="Microsoft Sans Serif"/>
                <a:cs typeface="Microsoft Sans Serif"/>
              </a:rPr>
              <a:t> </a:t>
            </a:r>
            <a:r>
              <a:rPr sz="1607" spc="64" dirty="0">
                <a:latin typeface="Microsoft Sans Serif"/>
                <a:cs typeface="Microsoft Sans Serif"/>
              </a:rPr>
              <a:t>between </a:t>
            </a:r>
            <a:r>
              <a:rPr sz="1607" spc="69" dirty="0">
                <a:latin typeface="Microsoft Sans Serif"/>
                <a:cs typeface="Microsoft Sans Serif"/>
              </a:rPr>
              <a:t>the </a:t>
            </a:r>
            <a:r>
              <a:rPr sz="1607" spc="67" dirty="0">
                <a:latin typeface="Microsoft Sans Serif"/>
                <a:cs typeface="Microsoft Sans Serif"/>
              </a:rPr>
              <a:t>different </a:t>
            </a:r>
            <a:r>
              <a:rPr sz="1607" spc="6" dirty="0">
                <a:latin typeface="Microsoft Sans Serif"/>
                <a:cs typeface="Microsoft Sans Serif"/>
              </a:rPr>
              <a:t>classes. </a:t>
            </a:r>
            <a:r>
              <a:rPr sz="1607" spc="-36" dirty="0">
                <a:latin typeface="Microsoft Sans Serif"/>
                <a:cs typeface="Microsoft Sans Serif"/>
              </a:rPr>
              <a:t>We </a:t>
            </a:r>
            <a:r>
              <a:rPr sz="1607" dirty="0">
                <a:latin typeface="Microsoft Sans Serif"/>
                <a:cs typeface="Microsoft Sans Serif"/>
              </a:rPr>
              <a:t>see </a:t>
            </a:r>
            <a:r>
              <a:rPr sz="1607" spc="3" dirty="0">
                <a:latin typeface="Microsoft Sans Serif"/>
                <a:cs typeface="Microsoft Sans Serif"/>
              </a:rPr>
              <a:t> </a:t>
            </a:r>
            <a:r>
              <a:rPr sz="1607" spc="73" dirty="0">
                <a:latin typeface="Microsoft Sans Serif"/>
                <a:cs typeface="Microsoft Sans Serif"/>
              </a:rPr>
              <a:t>that</a:t>
            </a:r>
            <a:r>
              <a:rPr sz="1607" spc="-9" dirty="0">
                <a:latin typeface="Microsoft Sans Serif"/>
                <a:cs typeface="Microsoft Sans Serif"/>
              </a:rPr>
              <a:t> </a:t>
            </a:r>
            <a:r>
              <a:rPr sz="1607" spc="69" dirty="0">
                <a:latin typeface="Microsoft Sans Serif"/>
                <a:cs typeface="Microsoft Sans Serif"/>
              </a:rPr>
              <a:t>the</a:t>
            </a:r>
            <a:r>
              <a:rPr sz="1607" spc="-6" dirty="0">
                <a:latin typeface="Microsoft Sans Serif"/>
                <a:cs typeface="Microsoft Sans Serif"/>
              </a:rPr>
              <a:t> </a:t>
            </a:r>
            <a:r>
              <a:rPr sz="1607" spc="58" dirty="0">
                <a:latin typeface="Microsoft Sans Serif"/>
                <a:cs typeface="Microsoft Sans Serif"/>
              </a:rPr>
              <a:t>major</a:t>
            </a:r>
            <a:r>
              <a:rPr sz="1607" spc="-6" dirty="0">
                <a:latin typeface="Microsoft Sans Serif"/>
                <a:cs typeface="Microsoft Sans Serif"/>
              </a:rPr>
              <a:t> </a:t>
            </a:r>
            <a:r>
              <a:rPr sz="1607" spc="76" dirty="0">
                <a:latin typeface="Microsoft Sans Serif"/>
                <a:cs typeface="Microsoft Sans Serif"/>
              </a:rPr>
              <a:t>problem</a:t>
            </a:r>
            <a:r>
              <a:rPr sz="1607" spc="-6" dirty="0">
                <a:latin typeface="Microsoft Sans Serif"/>
                <a:cs typeface="Microsoft Sans Serif"/>
              </a:rPr>
              <a:t> </a:t>
            </a:r>
            <a:r>
              <a:rPr sz="1607" spc="3" dirty="0">
                <a:latin typeface="Microsoft Sans Serif"/>
                <a:cs typeface="Microsoft Sans Serif"/>
              </a:rPr>
              <a:t>is</a:t>
            </a:r>
            <a:r>
              <a:rPr sz="1607" spc="-9" dirty="0">
                <a:latin typeface="Microsoft Sans Serif"/>
                <a:cs typeface="Microsoft Sans Serif"/>
              </a:rPr>
              <a:t> </a:t>
            </a:r>
            <a:r>
              <a:rPr sz="1607" spc="18" dirty="0">
                <a:latin typeface="Microsoft Sans Serif"/>
                <a:cs typeface="Microsoft Sans Serif"/>
              </a:rPr>
              <a:t>false</a:t>
            </a:r>
            <a:r>
              <a:rPr sz="1607" spc="-6" dirty="0">
                <a:latin typeface="Microsoft Sans Serif"/>
                <a:cs typeface="Microsoft Sans Serif"/>
              </a:rPr>
              <a:t> </a:t>
            </a:r>
            <a:r>
              <a:rPr sz="1607" spc="39" dirty="0">
                <a:latin typeface="Microsoft Sans Serif"/>
                <a:cs typeface="Microsoft Sans Serif"/>
              </a:rPr>
              <a:t>positives.</a:t>
            </a:r>
            <a:endParaRPr sz="1607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3112" y="1523893"/>
            <a:ext cx="5395114" cy="4126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8625" y="3463568"/>
            <a:ext cx="2536871" cy="219113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9925" y="640289"/>
            <a:ext cx="2717482" cy="4112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90313" y="1756470"/>
            <a:ext cx="6888420" cy="401824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230653" indent="-223337">
              <a:spcBef>
                <a:spcPts val="67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67" dirty="0">
                <a:latin typeface="Microsoft Sans Serif"/>
                <a:cs typeface="Microsoft Sans Serif"/>
              </a:rPr>
              <a:t>Decision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8" dirty="0">
                <a:latin typeface="Microsoft Sans Serif"/>
                <a:cs typeface="Microsoft Sans Serif"/>
              </a:rPr>
              <a:t>Tree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00" dirty="0">
                <a:latin typeface="Microsoft Sans Serif"/>
                <a:cs typeface="Microsoft Sans Serif"/>
              </a:rPr>
              <a:t>Model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36" dirty="0">
                <a:latin typeface="Microsoft Sans Serif"/>
                <a:cs typeface="Microsoft Sans Serif"/>
              </a:rPr>
              <a:t>is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94" dirty="0">
                <a:latin typeface="Microsoft Sans Serif"/>
                <a:cs typeface="Microsoft Sans Serif"/>
              </a:rPr>
              <a:t>best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algorithm</a:t>
            </a:r>
            <a:r>
              <a:rPr sz="1910" spc="-45" dirty="0">
                <a:latin typeface="Microsoft Sans Serif"/>
                <a:cs typeface="Microsoft Sans Serif"/>
              </a:rPr>
              <a:t> </a:t>
            </a:r>
            <a:r>
              <a:rPr sz="1910" spc="115" dirty="0">
                <a:latin typeface="Microsoft Sans Serif"/>
                <a:cs typeface="Microsoft Sans Serif"/>
              </a:rPr>
              <a:t>for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88" dirty="0">
                <a:latin typeface="Microsoft Sans Serif"/>
                <a:cs typeface="Microsoft Sans Serif"/>
              </a:rPr>
              <a:t>this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69" dirty="0">
                <a:latin typeface="Microsoft Sans Serif"/>
                <a:cs typeface="Microsoft Sans Serif"/>
              </a:rPr>
              <a:t>dataset.</a:t>
            </a:r>
            <a:endParaRPr sz="1910" dirty="0">
              <a:latin typeface="Microsoft Sans Serif"/>
              <a:cs typeface="Microsoft Sans Serif"/>
            </a:endParaRPr>
          </a:p>
          <a:p>
            <a:pPr marL="230653" marR="398156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61" dirty="0">
                <a:latin typeface="Microsoft Sans Serif"/>
                <a:cs typeface="Microsoft Sans Serif"/>
              </a:rPr>
              <a:t>Launches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with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dirty="0">
                <a:latin typeface="Microsoft Sans Serif"/>
                <a:cs typeface="Microsoft Sans Serif"/>
              </a:rPr>
              <a:t>a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15" dirty="0">
                <a:latin typeface="Microsoft Sans Serif"/>
                <a:cs typeface="Microsoft Sans Serif"/>
              </a:rPr>
              <a:t>low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79" dirty="0">
                <a:latin typeface="Microsoft Sans Serif"/>
                <a:cs typeface="Microsoft Sans Serif"/>
              </a:rPr>
              <a:t>payload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36" dirty="0">
                <a:latin typeface="Microsoft Sans Serif"/>
                <a:cs typeface="Microsoft Sans Serif"/>
              </a:rPr>
              <a:t>mass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88" dirty="0">
                <a:latin typeface="Microsoft Sans Serif"/>
                <a:cs typeface="Microsoft Sans Serif"/>
              </a:rPr>
              <a:t>show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21" dirty="0">
                <a:latin typeface="Microsoft Sans Serif"/>
                <a:cs typeface="Microsoft Sans Serif"/>
              </a:rPr>
              <a:t>better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69" dirty="0">
                <a:latin typeface="Microsoft Sans Serif"/>
                <a:cs typeface="Microsoft Sans Serif"/>
              </a:rPr>
              <a:t>results </a:t>
            </a:r>
            <a:r>
              <a:rPr sz="1910" spc="-497" dirty="0">
                <a:latin typeface="Microsoft Sans Serif"/>
                <a:cs typeface="Microsoft Sans Serif"/>
              </a:rPr>
              <a:t> </a:t>
            </a:r>
            <a:r>
              <a:rPr sz="1910" spc="94" dirty="0">
                <a:latin typeface="Microsoft Sans Serif"/>
                <a:cs typeface="Microsoft Sans Serif"/>
              </a:rPr>
              <a:t>than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73" dirty="0">
                <a:latin typeface="Microsoft Sans Serif"/>
                <a:cs typeface="Microsoft Sans Serif"/>
              </a:rPr>
              <a:t>launches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with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dirty="0">
                <a:latin typeface="Microsoft Sans Serif"/>
                <a:cs typeface="Microsoft Sans Serif"/>
              </a:rPr>
              <a:t>a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85" dirty="0">
                <a:latin typeface="Microsoft Sans Serif"/>
                <a:cs typeface="Microsoft Sans Serif"/>
              </a:rPr>
              <a:t>larger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9" dirty="0">
                <a:latin typeface="Microsoft Sans Serif"/>
                <a:cs typeface="Microsoft Sans Serif"/>
              </a:rPr>
              <a:t>payload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33" dirty="0">
                <a:latin typeface="Microsoft Sans Serif"/>
                <a:cs typeface="Microsoft Sans Serif"/>
              </a:rPr>
              <a:t>mass.</a:t>
            </a:r>
            <a:endParaRPr sz="1910" dirty="0">
              <a:latin typeface="Microsoft Sans Serif"/>
              <a:cs typeface="Microsoft Sans Serif"/>
            </a:endParaRPr>
          </a:p>
          <a:p>
            <a:pPr marL="230653" marR="261844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94" dirty="0">
                <a:latin typeface="Microsoft Sans Serif"/>
                <a:cs typeface="Microsoft Sans Serif"/>
              </a:rPr>
              <a:t>Most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of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88" dirty="0">
                <a:latin typeface="Microsoft Sans Serif"/>
                <a:cs typeface="Microsoft Sans Serif"/>
              </a:rPr>
              <a:t>launch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58" dirty="0">
                <a:latin typeface="Microsoft Sans Serif"/>
                <a:cs typeface="Microsoft Sans Serif"/>
              </a:rPr>
              <a:t>sites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2" dirty="0">
                <a:latin typeface="Microsoft Sans Serif"/>
                <a:cs typeface="Microsoft Sans Serif"/>
              </a:rPr>
              <a:t>are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91" dirty="0">
                <a:latin typeface="Microsoft Sans Serif"/>
                <a:cs typeface="Microsoft Sans Serif"/>
              </a:rPr>
              <a:t>in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12" dirty="0">
                <a:latin typeface="Microsoft Sans Serif"/>
                <a:cs typeface="Microsoft Sans Serif"/>
              </a:rPr>
              <a:t>proximity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43" dirty="0">
                <a:latin typeface="Microsoft Sans Serif"/>
                <a:cs typeface="Microsoft Sans Serif"/>
              </a:rPr>
              <a:t>to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69" dirty="0">
                <a:latin typeface="Microsoft Sans Serif"/>
                <a:cs typeface="Microsoft Sans Serif"/>
              </a:rPr>
              <a:t>Equator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79" dirty="0">
                <a:latin typeface="Microsoft Sans Serif"/>
                <a:cs typeface="Microsoft Sans Serif"/>
              </a:rPr>
              <a:t>line </a:t>
            </a:r>
            <a:r>
              <a:rPr sz="1910" spc="-500" dirty="0">
                <a:latin typeface="Microsoft Sans Serif"/>
                <a:cs typeface="Microsoft Sans Serif"/>
              </a:rPr>
              <a:t> </a:t>
            </a:r>
            <a:r>
              <a:rPr sz="1910" spc="85" dirty="0">
                <a:latin typeface="Microsoft Sans Serif"/>
                <a:cs typeface="Microsoft Sans Serif"/>
              </a:rPr>
              <a:t>and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5" dirty="0">
                <a:latin typeface="Microsoft Sans Serif"/>
                <a:cs typeface="Microsoft Sans Serif"/>
              </a:rPr>
              <a:t>all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58" dirty="0">
                <a:latin typeface="Microsoft Sans Serif"/>
                <a:cs typeface="Microsoft Sans Serif"/>
              </a:rPr>
              <a:t>sites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2" dirty="0">
                <a:latin typeface="Microsoft Sans Serif"/>
                <a:cs typeface="Microsoft Sans Serif"/>
              </a:rPr>
              <a:t>are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91" dirty="0">
                <a:latin typeface="Microsoft Sans Serif"/>
                <a:cs typeface="Microsoft Sans Serif"/>
              </a:rPr>
              <a:t>in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88" dirty="0">
                <a:latin typeface="Microsoft Sans Serif"/>
                <a:cs typeface="Microsoft Sans Serif"/>
              </a:rPr>
              <a:t>very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6" dirty="0">
                <a:latin typeface="Microsoft Sans Serif"/>
                <a:cs typeface="Microsoft Sans Serif"/>
              </a:rPr>
              <a:t>close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112" dirty="0">
                <a:latin typeface="Microsoft Sans Serif"/>
                <a:cs typeface="Microsoft Sans Serif"/>
              </a:rPr>
              <a:t>proximity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43" dirty="0">
                <a:latin typeface="Microsoft Sans Serif"/>
                <a:cs typeface="Microsoft Sans Serif"/>
              </a:rPr>
              <a:t>to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49" dirty="0">
                <a:latin typeface="Microsoft Sans Serif"/>
                <a:cs typeface="Microsoft Sans Serif"/>
              </a:rPr>
              <a:t> </a:t>
            </a:r>
            <a:r>
              <a:rPr sz="1910" spc="73" dirty="0">
                <a:latin typeface="Microsoft Sans Serif"/>
                <a:cs typeface="Microsoft Sans Serif"/>
              </a:rPr>
              <a:t>coast.</a:t>
            </a:r>
            <a:endParaRPr sz="1910" dirty="0">
              <a:latin typeface="Microsoft Sans Serif"/>
              <a:cs typeface="Microsoft Sans Serif"/>
            </a:endParaRPr>
          </a:p>
          <a:p>
            <a:pPr marL="230653" indent="-223337">
              <a:spcBef>
                <a:spcPts val="2010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33" dirty="0">
                <a:latin typeface="Microsoft Sans Serif"/>
                <a:cs typeface="Microsoft Sans Serif"/>
              </a:rPr>
              <a:t>The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61" dirty="0">
                <a:latin typeface="Microsoft Sans Serif"/>
                <a:cs typeface="Microsoft Sans Serif"/>
              </a:rPr>
              <a:t>success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82" dirty="0">
                <a:latin typeface="Microsoft Sans Serif"/>
                <a:cs typeface="Microsoft Sans Serif"/>
              </a:rPr>
              <a:t>rate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of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3" dirty="0">
                <a:latin typeface="Microsoft Sans Serif"/>
                <a:cs typeface="Microsoft Sans Serif"/>
              </a:rPr>
              <a:t>launches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58" dirty="0">
                <a:latin typeface="Microsoft Sans Serif"/>
                <a:cs typeface="Microsoft Sans Serif"/>
              </a:rPr>
              <a:t>increases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9" dirty="0">
                <a:latin typeface="Microsoft Sans Serif"/>
                <a:cs typeface="Microsoft Sans Serif"/>
              </a:rPr>
              <a:t>over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42" dirty="0">
                <a:latin typeface="Microsoft Sans Serif"/>
                <a:cs typeface="Microsoft Sans Serif"/>
              </a:rPr>
              <a:t>years.</a:t>
            </a:r>
            <a:endParaRPr sz="1910" dirty="0">
              <a:latin typeface="Microsoft Sans Serif"/>
              <a:cs typeface="Microsoft Sans Serif"/>
            </a:endParaRPr>
          </a:p>
          <a:p>
            <a:pPr marL="230653" marR="68541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-30" dirty="0">
                <a:latin typeface="Microsoft Sans Serif"/>
                <a:cs typeface="Microsoft Sans Serif"/>
              </a:rPr>
              <a:t>KSC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58" dirty="0">
                <a:latin typeface="Microsoft Sans Serif"/>
                <a:cs typeface="Microsoft Sans Serif"/>
              </a:rPr>
              <a:t>LC-39A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30" dirty="0">
                <a:latin typeface="Microsoft Sans Serif"/>
                <a:cs typeface="Microsoft Sans Serif"/>
              </a:rPr>
              <a:t>has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94" dirty="0">
                <a:latin typeface="Microsoft Sans Serif"/>
                <a:cs typeface="Microsoft Sans Serif"/>
              </a:rPr>
              <a:t>highest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61" dirty="0">
                <a:latin typeface="Microsoft Sans Serif"/>
                <a:cs typeface="Microsoft Sans Serif"/>
              </a:rPr>
              <a:t>success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82" dirty="0">
                <a:latin typeface="Microsoft Sans Serif"/>
                <a:cs typeface="Microsoft Sans Serif"/>
              </a:rPr>
              <a:t>rate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of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73" dirty="0">
                <a:latin typeface="Microsoft Sans Serif"/>
                <a:cs typeface="Microsoft Sans Serif"/>
              </a:rPr>
              <a:t>launches </a:t>
            </a:r>
            <a:r>
              <a:rPr sz="1910" spc="-497" dirty="0">
                <a:latin typeface="Microsoft Sans Serif"/>
                <a:cs typeface="Microsoft Sans Serif"/>
              </a:rPr>
              <a:t> </a:t>
            </a:r>
            <a:r>
              <a:rPr sz="1910" spc="133" dirty="0">
                <a:latin typeface="Microsoft Sans Serif"/>
                <a:cs typeface="Microsoft Sans Serif"/>
              </a:rPr>
              <a:t>from</a:t>
            </a:r>
            <a:r>
              <a:rPr sz="1910" spc="-55" dirty="0">
                <a:latin typeface="Microsoft Sans Serif"/>
                <a:cs typeface="Microsoft Sans Serif"/>
              </a:rPr>
              <a:t> </a:t>
            </a:r>
            <a:r>
              <a:rPr sz="1910" spc="55" dirty="0">
                <a:latin typeface="Microsoft Sans Serif"/>
                <a:cs typeface="Microsoft Sans Serif"/>
              </a:rPr>
              <a:t>all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9" dirty="0">
                <a:latin typeface="Microsoft Sans Serif"/>
                <a:cs typeface="Microsoft Sans Serif"/>
              </a:rPr>
              <a:t>the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2" dirty="0">
                <a:latin typeface="Microsoft Sans Serif"/>
                <a:cs typeface="Microsoft Sans Serif"/>
              </a:rPr>
              <a:t>sites.</a:t>
            </a:r>
            <a:endParaRPr sz="1910" dirty="0">
              <a:latin typeface="Microsoft Sans Serif"/>
              <a:cs typeface="Microsoft Sans Serif"/>
            </a:endParaRPr>
          </a:p>
          <a:p>
            <a:pPr marL="230653" indent="-223337">
              <a:spcBef>
                <a:spcPts val="2007"/>
              </a:spcBef>
              <a:buClr>
                <a:srgbClr val="FFFFFF"/>
              </a:buClr>
              <a:buChar char="•"/>
              <a:tabLst>
                <a:tab pos="230653" algn="l"/>
                <a:tab pos="231038" algn="l"/>
              </a:tabLst>
            </a:pPr>
            <a:r>
              <a:rPr sz="1910" spc="130" dirty="0">
                <a:latin typeface="Microsoft Sans Serif"/>
                <a:cs typeface="Microsoft Sans Serif"/>
              </a:rPr>
              <a:t>Orbi</a:t>
            </a:r>
            <a:r>
              <a:rPr sz="1910" spc="79" dirty="0">
                <a:latin typeface="Microsoft Sans Serif"/>
                <a:cs typeface="Microsoft Sans Serif"/>
              </a:rPr>
              <a:t>t</a:t>
            </a:r>
            <a:r>
              <a:rPr sz="1910" spc="-9" dirty="0">
                <a:latin typeface="Microsoft Sans Serif"/>
                <a:cs typeface="Microsoft Sans Serif"/>
              </a:rPr>
              <a:t>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-154" dirty="0">
                <a:latin typeface="Microsoft Sans Serif"/>
                <a:cs typeface="Microsoft Sans Serif"/>
              </a:rPr>
              <a:t>E</a:t>
            </a:r>
            <a:r>
              <a:rPr sz="1910" spc="-69" dirty="0">
                <a:latin typeface="Microsoft Sans Serif"/>
                <a:cs typeface="Microsoft Sans Serif"/>
              </a:rPr>
              <a:t>S-L</a:t>
            </a:r>
            <a:r>
              <a:rPr sz="1910" spc="-109" dirty="0">
                <a:latin typeface="Microsoft Sans Serif"/>
                <a:cs typeface="Microsoft Sans Serif"/>
              </a:rPr>
              <a:t>1</a:t>
            </a:r>
            <a:r>
              <a:rPr sz="1910" spc="27" dirty="0">
                <a:latin typeface="Microsoft Sans Serif"/>
                <a:cs typeface="Microsoft Sans Serif"/>
              </a:rPr>
              <a:t>,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-85" dirty="0">
                <a:latin typeface="Microsoft Sans Serif"/>
                <a:cs typeface="Microsoft Sans Serif"/>
              </a:rPr>
              <a:t>G</a:t>
            </a:r>
            <a:r>
              <a:rPr sz="1910" spc="-94" dirty="0">
                <a:latin typeface="Microsoft Sans Serif"/>
                <a:cs typeface="Microsoft Sans Serif"/>
              </a:rPr>
              <a:t>E</a:t>
            </a:r>
            <a:r>
              <a:rPr sz="1910" spc="-33" dirty="0">
                <a:latin typeface="Microsoft Sans Serif"/>
                <a:cs typeface="Microsoft Sans Serif"/>
              </a:rPr>
              <a:t>O</a:t>
            </a:r>
            <a:r>
              <a:rPr sz="1910" spc="27" dirty="0">
                <a:latin typeface="Microsoft Sans Serif"/>
                <a:cs typeface="Microsoft Sans Serif"/>
              </a:rPr>
              <a:t>,</a:t>
            </a:r>
            <a:r>
              <a:rPr sz="1910" spc="-52" dirty="0">
                <a:latin typeface="Microsoft Sans Serif"/>
                <a:cs typeface="Microsoft Sans Serif"/>
              </a:rPr>
              <a:t> H</a:t>
            </a:r>
            <a:r>
              <a:rPr sz="1910" spc="-67" dirty="0">
                <a:latin typeface="Microsoft Sans Serif"/>
                <a:cs typeface="Microsoft Sans Serif"/>
              </a:rPr>
              <a:t>E</a:t>
            </a:r>
            <a:r>
              <a:rPr sz="1910" spc="73" dirty="0">
                <a:latin typeface="Microsoft Sans Serif"/>
                <a:cs typeface="Microsoft Sans Serif"/>
              </a:rPr>
              <a:t>O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85" dirty="0">
                <a:latin typeface="Microsoft Sans Serif"/>
                <a:cs typeface="Microsoft Sans Serif"/>
              </a:rPr>
              <a:t>and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-79" dirty="0">
                <a:latin typeface="Microsoft Sans Serif"/>
                <a:cs typeface="Microsoft Sans Serif"/>
              </a:rPr>
              <a:t>S</a:t>
            </a:r>
            <a:r>
              <a:rPr sz="1910" spc="-67" dirty="0">
                <a:latin typeface="Microsoft Sans Serif"/>
                <a:cs typeface="Microsoft Sans Serif"/>
              </a:rPr>
              <a:t>S</a:t>
            </a:r>
            <a:r>
              <a:rPr sz="1910" spc="73" dirty="0">
                <a:latin typeface="Microsoft Sans Serif"/>
                <a:cs typeface="Microsoft Sans Serif"/>
              </a:rPr>
              <a:t>O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52" dirty="0">
                <a:latin typeface="Microsoft Sans Serif"/>
                <a:cs typeface="Microsoft Sans Serif"/>
              </a:rPr>
              <a:t>h</a:t>
            </a:r>
            <a:r>
              <a:rPr sz="1910" spc="21" dirty="0">
                <a:latin typeface="Microsoft Sans Serif"/>
                <a:cs typeface="Microsoft Sans Serif"/>
              </a:rPr>
              <a:t>a</a:t>
            </a:r>
            <a:r>
              <a:rPr sz="1910" spc="73" dirty="0">
                <a:latin typeface="Microsoft Sans Serif"/>
                <a:cs typeface="Microsoft Sans Serif"/>
              </a:rPr>
              <a:t>v</a:t>
            </a:r>
            <a:r>
              <a:rPr sz="1910" spc="49" dirty="0">
                <a:latin typeface="Microsoft Sans Serif"/>
                <a:cs typeface="Microsoft Sans Serif"/>
              </a:rPr>
              <a:t>e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0" dirty="0">
                <a:latin typeface="Microsoft Sans Serif"/>
                <a:cs typeface="Microsoft Sans Serif"/>
              </a:rPr>
              <a:t>10</a:t>
            </a:r>
            <a:r>
              <a:rPr sz="1910" spc="94" dirty="0">
                <a:latin typeface="Microsoft Sans Serif"/>
                <a:cs typeface="Microsoft Sans Serif"/>
              </a:rPr>
              <a:t>0</a:t>
            </a:r>
            <a:r>
              <a:rPr sz="1910" spc="-164" dirty="0">
                <a:latin typeface="Microsoft Sans Serif"/>
                <a:cs typeface="Microsoft Sans Serif"/>
              </a:rPr>
              <a:t>%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85" dirty="0">
                <a:latin typeface="Microsoft Sans Serif"/>
                <a:cs typeface="Microsoft Sans Serif"/>
              </a:rPr>
              <a:t>succ</a:t>
            </a:r>
            <a:r>
              <a:rPr sz="1910" spc="100" dirty="0">
                <a:latin typeface="Microsoft Sans Serif"/>
                <a:cs typeface="Microsoft Sans Serif"/>
              </a:rPr>
              <a:t>e</a:t>
            </a:r>
            <a:r>
              <a:rPr sz="1910" spc="-9" dirty="0">
                <a:latin typeface="Microsoft Sans Serif"/>
                <a:cs typeface="Microsoft Sans Serif"/>
              </a:rPr>
              <a:t>ss</a:t>
            </a:r>
            <a:r>
              <a:rPr sz="1910" spc="-52" dirty="0">
                <a:latin typeface="Microsoft Sans Serif"/>
                <a:cs typeface="Microsoft Sans Serif"/>
              </a:rPr>
              <a:t> </a:t>
            </a:r>
            <a:r>
              <a:rPr sz="1910" spc="106" dirty="0">
                <a:latin typeface="Microsoft Sans Serif"/>
                <a:cs typeface="Microsoft Sans Serif"/>
              </a:rPr>
              <a:t>r</a:t>
            </a:r>
            <a:r>
              <a:rPr sz="1910" spc="-3" dirty="0">
                <a:latin typeface="Microsoft Sans Serif"/>
                <a:cs typeface="Microsoft Sans Serif"/>
              </a:rPr>
              <a:t>a</a:t>
            </a:r>
            <a:r>
              <a:rPr sz="1910" spc="73" dirty="0">
                <a:latin typeface="Microsoft Sans Serif"/>
                <a:cs typeface="Microsoft Sans Serif"/>
              </a:rPr>
              <a:t>t</a:t>
            </a:r>
            <a:r>
              <a:rPr sz="1910" spc="136" dirty="0">
                <a:latin typeface="Microsoft Sans Serif"/>
                <a:cs typeface="Microsoft Sans Serif"/>
              </a:rPr>
              <a:t>e</a:t>
            </a:r>
            <a:r>
              <a:rPr sz="1910" spc="21" dirty="0">
                <a:latin typeface="Microsoft Sans Serif"/>
                <a:cs typeface="Microsoft Sans Serif"/>
              </a:rPr>
              <a:t>.</a:t>
            </a:r>
            <a:endParaRPr sz="191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878" y="2158848"/>
            <a:ext cx="3174777" cy="317477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1002" y="640290"/>
            <a:ext cx="2367596" cy="5002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0765" y="2374509"/>
            <a:ext cx="2921329" cy="2232828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80"/>
              </a:spcBef>
            </a:pPr>
            <a:r>
              <a:rPr sz="2400" b="1" spc="88" dirty="0"/>
              <a:t>Special</a:t>
            </a:r>
            <a:r>
              <a:rPr sz="2400" b="1" spc="-97" dirty="0"/>
              <a:t> </a:t>
            </a:r>
            <a:r>
              <a:rPr sz="2400" b="1" spc="42" dirty="0"/>
              <a:t>Thanks</a:t>
            </a:r>
            <a:r>
              <a:rPr sz="2400" b="1" spc="-94" dirty="0"/>
              <a:t> </a:t>
            </a:r>
            <a:r>
              <a:rPr sz="2400" b="1" spc="149" dirty="0"/>
              <a:t>to:</a:t>
            </a:r>
          </a:p>
          <a:p>
            <a:pPr marL="719300" marR="714679" algn="ctr">
              <a:lnSpc>
                <a:spcPct val="153100"/>
              </a:lnSpc>
              <a:spcBef>
                <a:spcPts val="9"/>
              </a:spcBef>
            </a:pPr>
            <a:r>
              <a:rPr sz="2400" b="1" u="heavy" spc="103" dirty="0"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2400" b="1" u="heavy" spc="67" dirty="0">
                <a:uFill>
                  <a:solidFill>
                    <a:srgbClr val="00A2FF"/>
                  </a:solidFill>
                </a:uFill>
              </a:rPr>
              <a:t>r</a:t>
            </a:r>
            <a:r>
              <a:rPr sz="2400" b="1" u="heavy" spc="-36" dirty="0">
                <a:uFill>
                  <a:solidFill>
                    <a:srgbClr val="00A2FF"/>
                  </a:solidFill>
                </a:uFill>
              </a:rPr>
              <a:t>s </a:t>
            </a:r>
            <a:r>
              <a:rPr sz="2400" b="1" spc="-27" dirty="0"/>
              <a:t> </a:t>
            </a:r>
            <a:r>
              <a:rPr sz="2400" b="1" u="heavy" spc="45" dirty="0"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2400" b="1" spc="49" dirty="0"/>
              <a:t> </a:t>
            </a:r>
            <a:r>
              <a:rPr sz="2400" b="1" u="heavy" spc="-18" dirty="0">
                <a:uFill>
                  <a:solidFill>
                    <a:srgbClr val="00A2FF"/>
                  </a:solidFill>
                </a:uFill>
              </a:rPr>
              <a:t>IBM</a:t>
            </a:r>
            <a:endParaRPr sz="2400" b="1" dirty="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879" y="1587389"/>
            <a:ext cx="3682741" cy="368274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A4E88EEF-448F-D923-F10E-549EBA0D1997}"/>
              </a:ext>
            </a:extLst>
          </p:cNvPr>
          <p:cNvSpPr txBox="1"/>
          <p:nvPr/>
        </p:nvSpPr>
        <p:spPr>
          <a:xfrm>
            <a:off x="4263242" y="1012590"/>
            <a:ext cx="7022369" cy="5393143"/>
          </a:xfrm>
          <a:prstGeom prst="rect">
            <a:avLst/>
          </a:prstGeom>
          <a:noFill/>
        </p:spPr>
        <p:txBody>
          <a:bodyPr vert="horz" wrap="square" lIns="0" tIns="6032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475"/>
              </a:spcBef>
              <a:tabLst>
                <a:tab pos="241300" algn="l"/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Data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Collection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through: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pc="-5" dirty="0">
                <a:latin typeface="Calibri"/>
                <a:cs typeface="Calibri"/>
              </a:rPr>
              <a:t>SpaceX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API</a:t>
            </a:r>
            <a:endParaRPr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pc="-30" dirty="0">
                <a:latin typeface="Calibri"/>
                <a:cs typeface="Calibri"/>
              </a:rPr>
              <a:t>Web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Scrapping</a:t>
            </a:r>
            <a:endParaRPr dirty="0">
              <a:latin typeface="Calibri"/>
              <a:cs typeface="Calibri"/>
            </a:endParaRPr>
          </a:p>
          <a:p>
            <a:pPr marL="12065">
              <a:lnSpc>
                <a:spcPct val="100000"/>
              </a:lnSpc>
              <a:spcBef>
                <a:spcPts val="705"/>
              </a:spcBef>
              <a:tabLst>
                <a:tab pos="241300" algn="l"/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Data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Wrangling</a:t>
            </a:r>
            <a:r>
              <a:rPr lang="en-IN" sz="2400" spc="-15" dirty="0">
                <a:latin typeface="Calibri"/>
                <a:cs typeface="Calibri"/>
              </a:rPr>
              <a:t> </a:t>
            </a:r>
            <a:r>
              <a:rPr lang="en-US" sz="2400" spc="-15" dirty="0">
                <a:latin typeface="Calibri"/>
                <a:cs typeface="Calibri"/>
              </a:rPr>
              <a:t>Filtering the data</a:t>
            </a:r>
          </a:p>
          <a:p>
            <a:pPr marL="755015" lvl="1" indent="-285750">
              <a:spcBef>
                <a:spcPts val="705"/>
              </a:spcBef>
              <a:buFont typeface="Arial" panose="020B0604020202020204" pitchFamily="34" charset="0"/>
              <a:buChar char="•"/>
              <a:tabLst>
                <a:tab pos="241300" algn="l"/>
                <a:tab pos="241935" algn="l"/>
              </a:tabLst>
            </a:pPr>
            <a:r>
              <a:rPr lang="en-US" spc="65" dirty="0">
                <a:latin typeface="Microsoft Sans Serif"/>
                <a:cs typeface="Microsoft Sans Serif"/>
              </a:rPr>
              <a:t>Filtering</a:t>
            </a:r>
            <a:r>
              <a:rPr lang="en-US" spc="-30" dirty="0">
                <a:latin typeface="Microsoft Sans Serif"/>
                <a:cs typeface="Microsoft Sans Serif"/>
              </a:rPr>
              <a:t> </a:t>
            </a:r>
            <a:r>
              <a:rPr lang="en-US" spc="105" dirty="0">
                <a:latin typeface="Microsoft Sans Serif"/>
                <a:cs typeface="Microsoft Sans Serif"/>
              </a:rPr>
              <a:t>the</a:t>
            </a:r>
            <a:r>
              <a:rPr lang="en-US" spc="-30" dirty="0">
                <a:latin typeface="Microsoft Sans Serif"/>
                <a:cs typeface="Microsoft Sans Serif"/>
              </a:rPr>
              <a:t> </a:t>
            </a:r>
            <a:r>
              <a:rPr lang="en-US" spc="70" dirty="0">
                <a:latin typeface="Microsoft Sans Serif"/>
                <a:cs typeface="Microsoft Sans Serif"/>
              </a:rPr>
              <a:t>data</a:t>
            </a:r>
            <a:endParaRPr lang="en-US" dirty="0">
              <a:latin typeface="Microsoft Sans Serif"/>
              <a:cs typeface="Microsoft Sans Serif"/>
            </a:endParaRPr>
          </a:p>
          <a:p>
            <a:pPr marL="755015" lvl="1" indent="-285750">
              <a:spcBef>
                <a:spcPts val="705"/>
              </a:spcBef>
              <a:buFont typeface="Arial" panose="020B0604020202020204" pitchFamily="34" charset="0"/>
              <a:buChar char="•"/>
              <a:tabLst>
                <a:tab pos="241300" algn="l"/>
                <a:tab pos="241935" algn="l"/>
              </a:tabLst>
            </a:pPr>
            <a:r>
              <a:rPr lang="en-US" spc="45" dirty="0">
                <a:latin typeface="Microsoft Sans Serif"/>
                <a:cs typeface="Microsoft Sans Serif"/>
              </a:rPr>
              <a:t>Dealing</a:t>
            </a:r>
            <a:r>
              <a:rPr lang="en-US" spc="-15" dirty="0">
                <a:latin typeface="Microsoft Sans Serif"/>
                <a:cs typeface="Microsoft Sans Serif"/>
              </a:rPr>
              <a:t> </a:t>
            </a:r>
            <a:r>
              <a:rPr lang="en-US" spc="130" dirty="0">
                <a:latin typeface="Microsoft Sans Serif"/>
                <a:cs typeface="Microsoft Sans Serif"/>
              </a:rPr>
              <a:t>with</a:t>
            </a:r>
            <a:r>
              <a:rPr lang="en-US" spc="-10" dirty="0">
                <a:latin typeface="Microsoft Sans Serif"/>
                <a:cs typeface="Microsoft Sans Serif"/>
              </a:rPr>
              <a:t> </a:t>
            </a:r>
            <a:r>
              <a:rPr lang="en-US" spc="65" dirty="0">
                <a:latin typeface="Microsoft Sans Serif"/>
                <a:cs typeface="Microsoft Sans Serif"/>
              </a:rPr>
              <a:t>missing</a:t>
            </a:r>
            <a:r>
              <a:rPr lang="en-US" spc="-15" dirty="0">
                <a:latin typeface="Microsoft Sans Serif"/>
                <a:cs typeface="Microsoft Sans Serif"/>
              </a:rPr>
              <a:t> </a:t>
            </a:r>
            <a:r>
              <a:rPr lang="en-US" spc="25" dirty="0">
                <a:latin typeface="Microsoft Sans Serif"/>
                <a:cs typeface="Microsoft Sans Serif"/>
              </a:rPr>
              <a:t>values</a:t>
            </a:r>
            <a:endParaRPr lang="en-US" dirty="0">
              <a:latin typeface="Microsoft Sans Serif"/>
              <a:cs typeface="Microsoft Sans Serif"/>
            </a:endParaRPr>
          </a:p>
          <a:p>
            <a:pPr marL="755015" lvl="1" indent="-285750">
              <a:spcBef>
                <a:spcPts val="705"/>
              </a:spcBef>
              <a:buFont typeface="Arial" panose="020B0604020202020204" pitchFamily="34" charset="0"/>
              <a:buChar char="•"/>
              <a:tabLst>
                <a:tab pos="241300" algn="l"/>
                <a:tab pos="241935" algn="l"/>
              </a:tabLst>
            </a:pPr>
            <a:r>
              <a:rPr lang="en-US" spc="40" dirty="0">
                <a:latin typeface="Microsoft Sans Serif"/>
                <a:cs typeface="Microsoft Sans Serif"/>
              </a:rPr>
              <a:t>Using</a:t>
            </a:r>
            <a:r>
              <a:rPr lang="en-US" spc="-5" dirty="0">
                <a:latin typeface="Microsoft Sans Serif"/>
                <a:cs typeface="Microsoft Sans Serif"/>
              </a:rPr>
              <a:t> </a:t>
            </a:r>
            <a:r>
              <a:rPr lang="en-US" spc="65" dirty="0">
                <a:latin typeface="Microsoft Sans Serif"/>
                <a:cs typeface="Microsoft Sans Serif"/>
              </a:rPr>
              <a:t>One</a:t>
            </a:r>
            <a:r>
              <a:rPr lang="en-US" dirty="0">
                <a:latin typeface="Microsoft Sans Serif"/>
                <a:cs typeface="Microsoft Sans Serif"/>
              </a:rPr>
              <a:t> </a:t>
            </a:r>
            <a:r>
              <a:rPr lang="en-US" spc="105" dirty="0">
                <a:latin typeface="Microsoft Sans Serif"/>
                <a:cs typeface="Microsoft Sans Serif"/>
              </a:rPr>
              <a:t>Hot</a:t>
            </a:r>
            <a:r>
              <a:rPr lang="en-US" spc="-5" dirty="0">
                <a:latin typeface="Microsoft Sans Serif"/>
                <a:cs typeface="Microsoft Sans Serif"/>
              </a:rPr>
              <a:t> </a:t>
            </a:r>
            <a:r>
              <a:rPr lang="en-US" spc="80" dirty="0">
                <a:latin typeface="Microsoft Sans Serif"/>
                <a:cs typeface="Microsoft Sans Serif"/>
              </a:rPr>
              <a:t>Encoding</a:t>
            </a:r>
            <a:r>
              <a:rPr lang="en-US" dirty="0">
                <a:latin typeface="Microsoft Sans Serif"/>
                <a:cs typeface="Microsoft Sans Serif"/>
              </a:rPr>
              <a:t> </a:t>
            </a:r>
            <a:r>
              <a:rPr lang="en-US" spc="150" dirty="0">
                <a:latin typeface="Microsoft Sans Serif"/>
                <a:cs typeface="Microsoft Sans Serif"/>
              </a:rPr>
              <a:t>to</a:t>
            </a:r>
            <a:r>
              <a:rPr lang="en-US" dirty="0">
                <a:latin typeface="Microsoft Sans Serif"/>
                <a:cs typeface="Microsoft Sans Serif"/>
              </a:rPr>
              <a:t> </a:t>
            </a:r>
            <a:r>
              <a:rPr lang="en-US" spc="65" dirty="0">
                <a:latin typeface="Microsoft Sans Serif"/>
                <a:cs typeface="Microsoft Sans Serif"/>
              </a:rPr>
              <a:t>prepare</a:t>
            </a:r>
            <a:r>
              <a:rPr lang="en-US" spc="-5" dirty="0">
                <a:latin typeface="Microsoft Sans Serif"/>
                <a:cs typeface="Microsoft Sans Serif"/>
              </a:rPr>
              <a:t> </a:t>
            </a:r>
            <a:r>
              <a:rPr lang="en-US" spc="105" dirty="0">
                <a:latin typeface="Microsoft Sans Serif"/>
                <a:cs typeface="Microsoft Sans Serif"/>
              </a:rPr>
              <a:t>the</a:t>
            </a:r>
            <a:r>
              <a:rPr lang="en-US" dirty="0">
                <a:latin typeface="Microsoft Sans Serif"/>
                <a:cs typeface="Microsoft Sans Serif"/>
              </a:rPr>
              <a:t> </a:t>
            </a:r>
            <a:r>
              <a:rPr lang="en-US" spc="70" dirty="0">
                <a:latin typeface="Microsoft Sans Serif"/>
                <a:cs typeface="Microsoft Sans Serif"/>
              </a:rPr>
              <a:t>data</a:t>
            </a:r>
            <a:r>
              <a:rPr lang="en-US" spc="-5" dirty="0">
                <a:latin typeface="Microsoft Sans Serif"/>
                <a:cs typeface="Microsoft Sans Serif"/>
              </a:rPr>
              <a:t> </a:t>
            </a:r>
            <a:r>
              <a:rPr lang="en-US" spc="150" dirty="0">
                <a:latin typeface="Microsoft Sans Serif"/>
                <a:cs typeface="Microsoft Sans Serif"/>
              </a:rPr>
              <a:t>to</a:t>
            </a:r>
            <a:r>
              <a:rPr lang="en-US" dirty="0">
                <a:latin typeface="Microsoft Sans Serif"/>
                <a:cs typeface="Microsoft Sans Serif"/>
              </a:rPr>
              <a:t> </a:t>
            </a:r>
            <a:r>
              <a:rPr lang="en-US" spc="-45" dirty="0">
                <a:latin typeface="Microsoft Sans Serif"/>
                <a:cs typeface="Microsoft Sans Serif"/>
              </a:rPr>
              <a:t>a</a:t>
            </a:r>
            <a:r>
              <a:rPr lang="en-US" dirty="0">
                <a:latin typeface="Microsoft Sans Serif"/>
                <a:cs typeface="Microsoft Sans Serif"/>
              </a:rPr>
              <a:t> </a:t>
            </a:r>
            <a:r>
              <a:rPr lang="en-US" spc="75" dirty="0">
                <a:latin typeface="Microsoft Sans Serif"/>
                <a:cs typeface="Microsoft Sans Serif"/>
              </a:rPr>
              <a:t>binary</a:t>
            </a:r>
            <a:r>
              <a:rPr lang="en-US" spc="-5" dirty="0">
                <a:latin typeface="Microsoft Sans Serif"/>
                <a:cs typeface="Microsoft Sans Serif"/>
              </a:rPr>
              <a:t> </a:t>
            </a:r>
            <a:r>
              <a:rPr lang="en-US" spc="55" dirty="0">
                <a:latin typeface="Microsoft Sans Serif"/>
                <a:cs typeface="Microsoft Sans Serif"/>
              </a:rPr>
              <a:t>classi</a:t>
            </a:r>
            <a:r>
              <a:rPr lang="en-US" spc="55" dirty="0">
                <a:latin typeface="Times New Roman"/>
                <a:cs typeface="Times New Roman"/>
              </a:rPr>
              <a:t>f</a:t>
            </a:r>
            <a:r>
              <a:rPr lang="en-US" spc="55" dirty="0">
                <a:latin typeface="Microsoft Sans Serif"/>
                <a:cs typeface="Microsoft Sans Serif"/>
              </a:rPr>
              <a:t>ication</a:t>
            </a:r>
            <a:endParaRPr lang="en-US" spc="-15" dirty="0">
              <a:latin typeface="Calibri"/>
              <a:cs typeface="Calibri"/>
            </a:endParaRPr>
          </a:p>
          <a:p>
            <a:pPr marL="12065">
              <a:lnSpc>
                <a:spcPct val="100000"/>
              </a:lnSpc>
              <a:spcBef>
                <a:spcPts val="745"/>
              </a:spcBef>
              <a:tabLst>
                <a:tab pos="241300" algn="l"/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Data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Analysis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&amp;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Visualization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using: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pc="-10" dirty="0">
                <a:latin typeface="Calibri"/>
                <a:cs typeface="Calibri"/>
              </a:rPr>
              <a:t>SQL</a:t>
            </a:r>
            <a:endParaRPr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pc="-15" dirty="0">
                <a:latin typeface="Calibri"/>
                <a:cs typeface="Calibri"/>
              </a:rPr>
              <a:t>Pandas</a:t>
            </a:r>
            <a:endParaRPr lang="en-IN" spc="-15" dirty="0">
              <a:latin typeface="Calibri"/>
              <a:cs typeface="Calibri"/>
            </a:endParaRPr>
          </a:p>
          <a:p>
            <a:pPr marL="698500" lvl="1" indent="-229235">
              <a:spcBef>
                <a:spcPts val="2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IN" spc="-5" dirty="0">
                <a:latin typeface="Calibri"/>
                <a:cs typeface="Calibri"/>
              </a:rPr>
              <a:t>Matplotlib</a:t>
            </a:r>
            <a:r>
              <a:rPr lang="en-IN" spc="-25" dirty="0">
                <a:latin typeface="Calibri"/>
                <a:cs typeface="Calibri"/>
              </a:rPr>
              <a:t> </a:t>
            </a:r>
            <a:r>
              <a:rPr lang="en-IN" dirty="0">
                <a:latin typeface="Calibri"/>
                <a:cs typeface="Calibri"/>
              </a:rPr>
              <a:t>&amp;</a:t>
            </a:r>
            <a:r>
              <a:rPr lang="en-IN" spc="-25" dirty="0">
                <a:latin typeface="Calibri"/>
                <a:cs typeface="Calibri"/>
              </a:rPr>
              <a:t> </a:t>
            </a:r>
            <a:r>
              <a:rPr lang="en-IN" dirty="0">
                <a:latin typeface="Calibri"/>
                <a:cs typeface="Calibri"/>
              </a:rPr>
              <a:t>Seaborn</a:t>
            </a:r>
          </a:p>
          <a:p>
            <a:pPr marL="698500" lvl="1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pc="-10" dirty="0">
                <a:latin typeface="Calibri"/>
                <a:cs typeface="Calibri"/>
              </a:rPr>
              <a:t>Folium</a:t>
            </a:r>
            <a:r>
              <a:rPr lang="en-IN" spc="-10" dirty="0">
                <a:latin typeface="Calibri"/>
                <a:cs typeface="Calibri"/>
              </a:rPr>
              <a:t> </a:t>
            </a:r>
            <a:endParaRPr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IN" spc="-5" dirty="0" err="1">
                <a:latin typeface="Calibri"/>
                <a:cs typeface="Calibri"/>
              </a:rPr>
              <a:t>Plotly</a:t>
            </a:r>
            <a:r>
              <a:rPr lang="en-IN" spc="-5" dirty="0">
                <a:latin typeface="Calibri"/>
                <a:cs typeface="Calibri"/>
              </a:rPr>
              <a:t> &amp; Dash</a:t>
            </a:r>
            <a:endParaRPr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400" spc="5" dirty="0">
                <a:latin typeface="Calibri"/>
                <a:cs typeface="Calibri"/>
              </a:rPr>
              <a:t>ML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Prediction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Successful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First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stage </a:t>
            </a:r>
            <a:r>
              <a:rPr sz="2400" dirty="0">
                <a:latin typeface="Calibri"/>
                <a:cs typeface="Calibri"/>
              </a:rPr>
              <a:t>Landing</a:t>
            </a:r>
          </a:p>
        </p:txBody>
      </p:sp>
      <p:pic>
        <p:nvPicPr>
          <p:cNvPr id="3" name="Graphic 2" descr="Rocket with solid fill">
            <a:extLst>
              <a:ext uri="{FF2B5EF4-FFF2-40B4-BE49-F238E27FC236}">
                <a16:creationId xmlns:a16="http://schemas.microsoft.com/office/drawing/2014/main" id="{DB802B72-4ED4-2FE1-2413-7FC5B1A6E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830" y="2482705"/>
            <a:ext cx="3099276" cy="29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7276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65" marR="370840" indent="0">
              <a:spcBef>
                <a:spcPts val="490"/>
              </a:spcBef>
              <a:buNone/>
              <a:tabLst>
                <a:tab pos="241935" algn="l"/>
              </a:tabLst>
            </a:pPr>
            <a:r>
              <a:rPr lang="en-US" sz="2400" spc="-10" dirty="0">
                <a:latin typeface="Calibri"/>
                <a:cs typeface="Calibri"/>
              </a:rPr>
              <a:t>Data collection process involved a combination of API requests from SpaceX REST  API and Web Scraping data from a table in SpaceX’s Wikipedia entry.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BE160-36B9-806D-9998-3C33007E459B}"/>
              </a:ext>
            </a:extLst>
          </p:cNvPr>
          <p:cNvSpPr txBox="1"/>
          <p:nvPr/>
        </p:nvSpPr>
        <p:spPr>
          <a:xfrm>
            <a:off x="770011" y="2915057"/>
            <a:ext cx="10808431" cy="2840521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>
            <a:defPPr>
              <a:defRPr lang="en-US"/>
            </a:defPPr>
            <a:lvl1pPr marL="12065" marR="27940">
              <a:spcBef>
                <a:spcPts val="490"/>
              </a:spcBef>
              <a:tabLst>
                <a:tab pos="241935" algn="l"/>
              </a:tabLst>
              <a:defRPr sz="2400" b="1" u="sng" spc="130"/>
            </a:lvl1pPr>
          </a:lstStyle>
          <a:p>
            <a:r>
              <a:rPr lang="en-IN" u="none" dirty="0"/>
              <a:t>Data Columns are obtained by using SpaceX REST API:</a:t>
            </a:r>
          </a:p>
          <a:p>
            <a:r>
              <a:rPr lang="en-IN" b="0" u="none" dirty="0" err="1"/>
              <a:t>FlightNumber</a:t>
            </a:r>
            <a:r>
              <a:rPr lang="en-IN" b="0" u="none" dirty="0"/>
              <a:t>, Date, </a:t>
            </a:r>
            <a:r>
              <a:rPr lang="en-IN" b="0" u="none" dirty="0" err="1"/>
              <a:t>BoosterVersion</a:t>
            </a:r>
            <a:r>
              <a:rPr lang="en-IN" b="0" u="none" dirty="0"/>
              <a:t>, </a:t>
            </a:r>
            <a:r>
              <a:rPr lang="en-IN" b="0" u="none" dirty="0" err="1"/>
              <a:t>PayloadMass</a:t>
            </a:r>
            <a:r>
              <a:rPr lang="en-IN" b="0" u="none" dirty="0"/>
              <a:t>, Orbit, Launch Sites,  Outcome, Flights, </a:t>
            </a:r>
            <a:r>
              <a:rPr lang="en-IN" b="0" u="none" dirty="0" err="1"/>
              <a:t>GridFins</a:t>
            </a:r>
            <a:r>
              <a:rPr lang="en-IN" b="0" u="none" dirty="0"/>
              <a:t>, Reused, Legs, Landing Pad, Block, Reused Count,  Serial, Longitude, Latitude</a:t>
            </a:r>
          </a:p>
          <a:p>
            <a:r>
              <a:rPr lang="en-IN" u="none" dirty="0"/>
              <a:t>Data Columns are obtained by using Wikipedia Web Scraping:</a:t>
            </a:r>
          </a:p>
          <a:p>
            <a:r>
              <a:rPr lang="en-IN" b="0" u="none" dirty="0"/>
              <a:t>Flight No., Launch sites, Payload, </a:t>
            </a:r>
            <a:r>
              <a:rPr lang="en-IN" b="0" u="none" dirty="0" err="1"/>
              <a:t>PayloadMass</a:t>
            </a:r>
            <a:r>
              <a:rPr lang="en-IN" b="0" u="none" dirty="0"/>
              <a:t> , Orbit, Customer, Launch  outcome, Version Booster, Booster landing, Date, Time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1097285" y="1807088"/>
            <a:ext cx="1335789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7" dirty="0">
                <a:latin typeface="Microsoft Sans Serif"/>
                <a:cs typeface="Microsoft Sans Serif"/>
              </a:rPr>
              <a:t>Requesting </a:t>
            </a:r>
            <a:r>
              <a:rPr sz="1577" spc="69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rocket</a:t>
            </a:r>
            <a:r>
              <a:rPr sz="1577" spc="-91" dirty="0">
                <a:latin typeface="Microsoft Sans Serif"/>
                <a:cs typeface="Microsoft Sans Serif"/>
              </a:rPr>
              <a:t> </a:t>
            </a:r>
            <a:r>
              <a:rPr sz="1577" spc="82" dirty="0">
                <a:latin typeface="Microsoft Sans Serif"/>
                <a:cs typeface="Microsoft Sans Serif"/>
              </a:rPr>
              <a:t>launch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121" dirty="0">
                <a:latin typeface="Microsoft Sans Serif"/>
                <a:cs typeface="Microsoft Sans Serif"/>
              </a:rPr>
              <a:t>from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58" dirty="0">
                <a:latin typeface="Microsoft Sans Serif"/>
                <a:cs typeface="Microsoft Sans Serif"/>
              </a:rPr>
              <a:t>SpaceX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15" dirty="0">
                <a:latin typeface="Microsoft Sans Serif"/>
                <a:cs typeface="Microsoft Sans Serif"/>
              </a:rPr>
              <a:t>API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3605148" y="1548666"/>
            <a:ext cx="2088590" cy="1608515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21295" marR="116289" indent="-385" algn="ctr">
              <a:lnSpc>
                <a:spcPct val="111500"/>
              </a:lnSpc>
              <a:spcBef>
                <a:spcPts val="45"/>
              </a:spcBef>
            </a:pPr>
            <a:r>
              <a:rPr sz="1577" spc="91" dirty="0">
                <a:latin typeface="Microsoft Sans Serif"/>
                <a:cs typeface="Microsoft Sans Serif"/>
              </a:rPr>
              <a:t>Decoding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67" dirty="0">
                <a:latin typeface="Microsoft Sans Serif"/>
                <a:cs typeface="Microsoft Sans Serif"/>
              </a:rPr>
              <a:t>response </a:t>
            </a:r>
            <a:r>
              <a:rPr sz="1577" spc="109" dirty="0">
                <a:latin typeface="Microsoft Sans Serif"/>
                <a:cs typeface="Microsoft Sans Serif"/>
              </a:rPr>
              <a:t>content </a:t>
            </a:r>
            <a:r>
              <a:rPr sz="1577" spc="112" dirty="0">
                <a:latin typeface="Microsoft Sans Serif"/>
                <a:cs typeface="Microsoft Sans Serif"/>
              </a:rPr>
              <a:t> </a:t>
            </a:r>
            <a:r>
              <a:rPr sz="1577" spc="79" dirty="0">
                <a:latin typeface="Microsoft Sans Serif"/>
                <a:cs typeface="Microsoft Sans Serif"/>
              </a:rPr>
              <a:t>using</a:t>
            </a:r>
            <a:r>
              <a:rPr sz="1577" spc="-39" dirty="0">
                <a:latin typeface="Microsoft Sans Serif"/>
                <a:cs typeface="Microsoft Sans Serif"/>
              </a:rPr>
              <a:t> </a:t>
            </a:r>
            <a:r>
              <a:rPr sz="1577" spc="12" dirty="0">
                <a:latin typeface="Courier New"/>
                <a:cs typeface="Courier New"/>
              </a:rPr>
              <a:t>.json()</a:t>
            </a:r>
            <a:r>
              <a:rPr sz="1577" spc="-567" dirty="0">
                <a:latin typeface="Courier New"/>
                <a:cs typeface="Courier New"/>
              </a:rPr>
              <a:t> </a:t>
            </a:r>
            <a:r>
              <a:rPr sz="1577" spc="64" dirty="0">
                <a:latin typeface="Microsoft Sans Serif"/>
                <a:cs typeface="Microsoft Sans Serif"/>
              </a:rPr>
              <a:t>and  </a:t>
            </a:r>
            <a:r>
              <a:rPr sz="1577" spc="106" dirty="0">
                <a:latin typeface="Microsoft Sans Serif"/>
                <a:cs typeface="Microsoft Sans Serif"/>
              </a:rPr>
              <a:t>turning </a:t>
            </a:r>
            <a:r>
              <a:rPr sz="1577" spc="112" dirty="0">
                <a:latin typeface="Microsoft Sans Serif"/>
                <a:cs typeface="Microsoft Sans Serif"/>
              </a:rPr>
              <a:t>it </a:t>
            </a:r>
            <a:r>
              <a:rPr sz="1577" spc="103" dirty="0">
                <a:latin typeface="Microsoft Sans Serif"/>
                <a:cs typeface="Microsoft Sans Serif"/>
              </a:rPr>
              <a:t>into </a:t>
            </a:r>
            <a:r>
              <a:rPr sz="1577" spc="9" dirty="0">
                <a:latin typeface="Microsoft Sans Serif"/>
                <a:cs typeface="Microsoft Sans Serif"/>
              </a:rPr>
              <a:t>a </a:t>
            </a:r>
            <a:r>
              <a:rPr sz="1577" spc="1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dataframe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79" dirty="0">
                <a:latin typeface="Microsoft Sans Serif"/>
                <a:cs typeface="Microsoft Sans Serif"/>
              </a:rPr>
              <a:t>using</a:t>
            </a:r>
            <a:endParaRPr sz="1577">
              <a:latin typeface="Microsoft Sans Serif"/>
              <a:cs typeface="Microsoft Sans Serif"/>
            </a:endParaRPr>
          </a:p>
          <a:p>
            <a:pPr algn="ctr">
              <a:lnSpc>
                <a:spcPts val="1874"/>
              </a:lnSpc>
            </a:pPr>
            <a:r>
              <a:rPr sz="1577" spc="12" dirty="0">
                <a:latin typeface="Courier New"/>
                <a:cs typeface="Courier New"/>
              </a:rPr>
              <a:t>.json_normalize()</a:t>
            </a:r>
            <a:endParaRPr sz="1577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6584389" y="1537430"/>
            <a:ext cx="1898368" cy="160089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7" dirty="0">
                <a:latin typeface="Microsoft Sans Serif"/>
                <a:cs typeface="Microsoft Sans Serif"/>
              </a:rPr>
              <a:t>Requesting</a:t>
            </a:r>
            <a:r>
              <a:rPr sz="1577" spc="-85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needed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information about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69" dirty="0">
                <a:latin typeface="Microsoft Sans Serif"/>
                <a:cs typeface="Microsoft Sans Serif"/>
              </a:rPr>
              <a:t>launches </a:t>
            </a:r>
            <a:r>
              <a:rPr sz="1577" spc="121" dirty="0">
                <a:latin typeface="Microsoft Sans Serif"/>
                <a:cs typeface="Microsoft Sans Serif"/>
              </a:rPr>
              <a:t>from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58" dirty="0">
                <a:latin typeface="Microsoft Sans Serif"/>
                <a:cs typeface="Microsoft Sans Serif"/>
              </a:rPr>
              <a:t>SpaceX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15" dirty="0">
                <a:latin typeface="Microsoft Sans Serif"/>
                <a:cs typeface="Microsoft Sans Serif"/>
              </a:rPr>
              <a:t>API</a:t>
            </a:r>
            <a:endParaRPr sz="1577">
              <a:latin typeface="Microsoft Sans Serif"/>
              <a:cs typeface="Microsoft Sans Serif"/>
            </a:endParaRPr>
          </a:p>
          <a:p>
            <a:pPr marL="104352" marR="99732" algn="ctr">
              <a:lnSpc>
                <a:spcPct val="111000"/>
              </a:lnSpc>
            </a:pPr>
            <a:r>
              <a:rPr sz="1577" spc="103" dirty="0">
                <a:latin typeface="Microsoft Sans Serif"/>
                <a:cs typeface="Microsoft Sans Serif"/>
              </a:rPr>
              <a:t>by </a:t>
            </a:r>
            <a:r>
              <a:rPr sz="1577" spc="94" dirty="0">
                <a:latin typeface="Microsoft Sans Serif"/>
                <a:cs typeface="Microsoft Sans Serif"/>
              </a:rPr>
              <a:t>applying </a:t>
            </a:r>
            <a:r>
              <a:rPr sz="1577" spc="97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custom</a:t>
            </a:r>
            <a:r>
              <a:rPr sz="1577" spc="-76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functions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535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9532742" y="1941918"/>
            <a:ext cx="1770142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3116" marR="3081" indent="-25799" algn="just">
              <a:lnSpc>
                <a:spcPct val="111000"/>
              </a:lnSpc>
              <a:spcBef>
                <a:spcPts val="55"/>
              </a:spcBef>
            </a:pPr>
            <a:r>
              <a:rPr sz="1577" spc="97" dirty="0">
                <a:latin typeface="Microsoft Sans Serif"/>
                <a:cs typeface="Microsoft Sans Serif"/>
              </a:rPr>
              <a:t>Constructing</a:t>
            </a:r>
            <a:r>
              <a:rPr sz="1577" spc="-67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we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49" dirty="0">
                <a:latin typeface="Microsoft Sans Serif"/>
                <a:cs typeface="Microsoft Sans Serif"/>
              </a:rPr>
              <a:t>have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obtained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into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" dirty="0">
                <a:latin typeface="Microsoft Sans Serif"/>
                <a:cs typeface="Microsoft Sans Serif"/>
              </a:rPr>
              <a:t>a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dictionary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5355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9384213" y="4703083"/>
            <a:ext cx="2067026" cy="523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02812" marR="3081" indent="-95496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9" dirty="0">
                <a:latin typeface="Microsoft Sans Serif"/>
                <a:cs typeface="Microsoft Sans Serif"/>
              </a:rPr>
              <a:t>a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dataframe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dictionary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6670603" y="4440915"/>
            <a:ext cx="1725859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3" dirty="0">
                <a:latin typeface="Microsoft Sans Serif"/>
                <a:cs typeface="Microsoft Sans Serif"/>
              </a:rPr>
              <a:t>Filtering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100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dataframe</a:t>
            </a:r>
            <a:r>
              <a:rPr sz="1577" spc="-67" dirty="0">
                <a:latin typeface="Microsoft Sans Serif"/>
                <a:cs typeface="Microsoft Sans Serif"/>
              </a:rPr>
              <a:t> </a:t>
            </a:r>
            <a:r>
              <a:rPr sz="1577" spc="124" dirty="0">
                <a:latin typeface="Microsoft Sans Serif"/>
                <a:cs typeface="Microsoft Sans Serif"/>
              </a:rPr>
              <a:t>to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only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1" dirty="0">
                <a:latin typeface="Microsoft Sans Serif"/>
                <a:cs typeface="Microsoft Sans Serif"/>
              </a:rPr>
              <a:t>include </a:t>
            </a:r>
            <a:r>
              <a:rPr sz="1577" spc="49" dirty="0">
                <a:latin typeface="Microsoft Sans Serif"/>
                <a:cs typeface="Microsoft Sans Serif"/>
              </a:rPr>
              <a:t>Falcon </a:t>
            </a:r>
            <a:r>
              <a:rPr sz="1577" spc="149" dirty="0">
                <a:latin typeface="Microsoft Sans Serif"/>
                <a:cs typeface="Microsoft Sans Serif"/>
              </a:rPr>
              <a:t>9 </a:t>
            </a:r>
            <a:r>
              <a:rPr sz="1577" spc="152" dirty="0">
                <a:latin typeface="Microsoft Sans Serif"/>
                <a:cs typeface="Microsoft Sans Serif"/>
              </a:rPr>
              <a:t> </a:t>
            </a:r>
            <a:r>
              <a:rPr sz="1577" spc="69" dirty="0">
                <a:latin typeface="Microsoft Sans Serif"/>
                <a:cs typeface="Microsoft Sans Serif"/>
              </a:rPr>
              <a:t>launches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3742323" y="4306087"/>
            <a:ext cx="1814039" cy="133152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4" dirty="0">
                <a:latin typeface="Microsoft Sans Serif"/>
                <a:cs typeface="Microsoft Sans Serif"/>
              </a:rPr>
              <a:t>Replacing </a:t>
            </a:r>
            <a:r>
              <a:rPr sz="1577" spc="76" dirty="0">
                <a:latin typeface="Microsoft Sans Serif"/>
                <a:cs typeface="Microsoft Sans Serif"/>
              </a:rPr>
              <a:t>missing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values </a:t>
            </a:r>
            <a:r>
              <a:rPr sz="1577" spc="118" dirty="0">
                <a:latin typeface="Microsoft Sans Serif"/>
                <a:cs typeface="Microsoft Sans Serif"/>
              </a:rPr>
              <a:t>of </a:t>
            </a:r>
            <a:r>
              <a:rPr sz="1577" spc="42" dirty="0">
                <a:latin typeface="Microsoft Sans Serif"/>
                <a:cs typeface="Microsoft Sans Serif"/>
              </a:rPr>
              <a:t>Payload </a:t>
            </a:r>
            <a:r>
              <a:rPr sz="1577" spc="45" dirty="0">
                <a:latin typeface="Microsoft Sans Serif"/>
                <a:cs typeface="Microsoft Sans Serif"/>
              </a:rPr>
              <a:t> </a:t>
            </a:r>
            <a:r>
              <a:rPr sz="1577" spc="27" dirty="0">
                <a:latin typeface="Microsoft Sans Serif"/>
                <a:cs typeface="Microsoft Sans Serif"/>
              </a:rPr>
              <a:t>Mass </a:t>
            </a:r>
            <a:r>
              <a:rPr sz="1577" spc="106" dirty="0">
                <a:latin typeface="Microsoft Sans Serif"/>
                <a:cs typeface="Microsoft Sans Serif"/>
              </a:rPr>
              <a:t>column </a:t>
            </a:r>
            <a:r>
              <a:rPr sz="1577" spc="121" dirty="0">
                <a:latin typeface="Microsoft Sans Serif"/>
                <a:cs typeface="Microsoft Sans Serif"/>
              </a:rPr>
              <a:t>with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calculated</a:t>
            </a:r>
            <a:r>
              <a:rPr sz="1577" spc="-82" dirty="0">
                <a:latin typeface="Microsoft Sans Serif"/>
                <a:cs typeface="Microsoft Sans Serif"/>
              </a:rPr>
              <a:t> </a:t>
            </a:r>
            <a:r>
              <a:rPr sz="1577" spc="52" dirty="0">
                <a:latin typeface="Microsoft Sans Serif"/>
                <a:cs typeface="Microsoft Sans Serif"/>
              </a:rPr>
              <a:t>.mean()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for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79" dirty="0">
                <a:latin typeface="Microsoft Sans Serif"/>
                <a:cs typeface="Microsoft Sans Serif"/>
              </a:rPr>
              <a:t>this</a:t>
            </a:r>
            <a:r>
              <a:rPr sz="1577" spc="-42" dirty="0">
                <a:latin typeface="Microsoft Sans Serif"/>
                <a:cs typeface="Microsoft Sans Serif"/>
              </a:rPr>
              <a:t> </a:t>
            </a:r>
            <a:r>
              <a:rPr sz="1577" spc="106" dirty="0">
                <a:latin typeface="Microsoft Sans Serif"/>
                <a:cs typeface="Microsoft Sans Serif"/>
              </a:rPr>
              <a:t>column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>
            <a:off x="861387" y="4703083"/>
            <a:ext cx="1807878" cy="523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2975" marR="3081" indent="-565659">
              <a:lnSpc>
                <a:spcPct val="111000"/>
              </a:lnSpc>
              <a:spcBef>
                <a:spcPts val="55"/>
              </a:spcBef>
            </a:pPr>
            <a:r>
              <a:rPr sz="1577" spc="88" dirty="0">
                <a:latin typeface="Microsoft Sans Serif"/>
                <a:cs typeface="Microsoft Sans Serif"/>
              </a:rPr>
              <a:t>Exporting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4" dirty="0">
                <a:latin typeface="Microsoft Sans Serif"/>
                <a:cs typeface="Microsoft Sans Serif"/>
              </a:rPr>
              <a:t>to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3" dirty="0">
                <a:latin typeface="Microsoft Sans Serif"/>
                <a:cs typeface="Microsoft Sans Serif"/>
              </a:rPr>
              <a:t>CSV</a:t>
            </a:r>
            <a:endParaRPr sz="1577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19541" y="2094841"/>
            <a:ext cx="538320" cy="513291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703730" y="2094841"/>
            <a:ext cx="538320" cy="513291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709441" y="4728667"/>
            <a:ext cx="538320" cy="513291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161176" y="3401069"/>
            <a:ext cx="513291" cy="53832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4125E953-CE78-FB2B-CB68-3AED4F53282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Data Collection – SpaceX 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995692" y="1807088"/>
            <a:ext cx="1539103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7" dirty="0">
                <a:latin typeface="Microsoft Sans Serif"/>
                <a:cs typeface="Microsoft Sans Serif"/>
              </a:rPr>
              <a:t>Requesting </a:t>
            </a:r>
            <a:r>
              <a:rPr sz="1577" spc="69" dirty="0">
                <a:latin typeface="Microsoft Sans Serif"/>
                <a:cs typeface="Microsoft Sans Serif"/>
              </a:rPr>
              <a:t> </a:t>
            </a:r>
            <a:r>
              <a:rPr sz="1577" spc="49" dirty="0">
                <a:latin typeface="Microsoft Sans Serif"/>
                <a:cs typeface="Microsoft Sans Serif"/>
              </a:rPr>
              <a:t>Falcon</a:t>
            </a:r>
            <a:r>
              <a:rPr sz="1577" spc="-58" dirty="0">
                <a:latin typeface="Microsoft Sans Serif"/>
                <a:cs typeface="Microsoft Sans Serif"/>
              </a:rPr>
              <a:t> </a:t>
            </a:r>
            <a:r>
              <a:rPr sz="1577" spc="149" dirty="0">
                <a:latin typeface="Microsoft Sans Serif"/>
                <a:cs typeface="Microsoft Sans Serif"/>
              </a:rPr>
              <a:t>9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82" dirty="0">
                <a:latin typeface="Microsoft Sans Serif"/>
                <a:cs typeface="Microsoft Sans Serif"/>
              </a:rPr>
              <a:t>launch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121" dirty="0">
                <a:latin typeface="Microsoft Sans Serif"/>
                <a:cs typeface="Microsoft Sans Serif"/>
              </a:rPr>
              <a:t>from </a:t>
            </a:r>
            <a:r>
              <a:rPr sz="1577" spc="124" dirty="0">
                <a:latin typeface="Microsoft Sans Serif"/>
                <a:cs typeface="Microsoft Sans Serif"/>
              </a:rPr>
              <a:t> </a:t>
            </a:r>
            <a:r>
              <a:rPr sz="1577" spc="69" dirty="0">
                <a:latin typeface="Microsoft Sans Serif"/>
                <a:cs typeface="Microsoft Sans Serif"/>
              </a:rPr>
              <a:t>Wikipedia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3622545" y="1807089"/>
            <a:ext cx="2053934" cy="106215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 </a:t>
            </a:r>
            <a:r>
              <a:rPr sz="1577" spc="9" dirty="0">
                <a:latin typeface="Microsoft Sans Serif"/>
                <a:cs typeface="Microsoft Sans Serif"/>
              </a:rPr>
              <a:t>a </a:t>
            </a:r>
            <a:r>
              <a:rPr sz="1577" spc="12" dirty="0">
                <a:latin typeface="Microsoft Sans Serif"/>
                <a:cs typeface="Microsoft Sans Serif"/>
              </a:rPr>
              <a:t> </a:t>
            </a:r>
            <a:r>
              <a:rPr sz="1577" spc="73" dirty="0">
                <a:latin typeface="Microsoft Sans Serif"/>
                <a:cs typeface="Microsoft Sans Serif"/>
              </a:rPr>
              <a:t>BeautifulSoup</a:t>
            </a:r>
            <a:r>
              <a:rPr sz="1577" spc="-73" dirty="0">
                <a:latin typeface="Microsoft Sans Serif"/>
                <a:cs typeface="Microsoft Sans Serif"/>
              </a:rPr>
              <a:t> </a:t>
            </a:r>
            <a:r>
              <a:rPr sz="1577" spc="106" dirty="0">
                <a:latin typeface="Microsoft Sans Serif"/>
                <a:cs typeface="Microsoft Sans Serif"/>
              </a:rPr>
              <a:t>object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 </a:t>
            </a:r>
            <a:r>
              <a:rPr sz="1577" spc="97" dirty="0">
                <a:latin typeface="Microsoft Sans Serif"/>
                <a:cs typeface="Microsoft Sans Serif"/>
              </a:rPr>
              <a:t>the </a:t>
            </a:r>
            <a:r>
              <a:rPr sz="1577" spc="36" dirty="0">
                <a:latin typeface="Microsoft Sans Serif"/>
                <a:cs typeface="Microsoft Sans Serif"/>
              </a:rPr>
              <a:t>HTML </a:t>
            </a:r>
            <a:r>
              <a:rPr sz="1577" spc="39" dirty="0">
                <a:latin typeface="Microsoft Sans Serif"/>
                <a:cs typeface="Microsoft Sans Serif"/>
              </a:rPr>
              <a:t> </a:t>
            </a:r>
            <a:r>
              <a:rPr sz="1577" spc="67" dirty="0">
                <a:latin typeface="Microsoft Sans Serif"/>
                <a:cs typeface="Microsoft Sans Serif"/>
              </a:rPr>
              <a:t>response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6536806" y="1807088"/>
            <a:ext cx="1993479" cy="1062314"/>
          </a:xfrm>
          <a:prstGeom prst="rect">
            <a:avLst/>
          </a:prstGeom>
        </p:spPr>
        <p:txBody>
          <a:bodyPr vert="horz" wrap="square" lIns="0" tIns="33500" rIns="0" bIns="0" rtlCol="0">
            <a:spAutoFit/>
          </a:bodyPr>
          <a:lstStyle/>
          <a:p>
            <a:pPr algn="ctr">
              <a:spcBef>
                <a:spcPts val="263"/>
              </a:spcBef>
            </a:pPr>
            <a:r>
              <a:rPr sz="1577" spc="82" dirty="0">
                <a:latin typeface="Microsoft Sans Serif"/>
                <a:cs typeface="Microsoft Sans Serif"/>
              </a:rPr>
              <a:t>Extracting</a:t>
            </a:r>
            <a:endParaRPr sz="1577">
              <a:latin typeface="Microsoft Sans Serif"/>
              <a:cs typeface="Microsoft Sans Serif"/>
            </a:endParaRPr>
          </a:p>
          <a:p>
            <a:pPr marL="7701" marR="3081" algn="ctr">
              <a:lnSpc>
                <a:spcPct val="111000"/>
              </a:lnSpc>
            </a:pPr>
            <a:r>
              <a:rPr sz="1577" spc="52" dirty="0">
                <a:latin typeface="Microsoft Sans Serif"/>
                <a:cs typeface="Microsoft Sans Serif"/>
              </a:rPr>
              <a:t>all </a:t>
            </a:r>
            <a:r>
              <a:rPr sz="1577" spc="106" dirty="0">
                <a:latin typeface="Microsoft Sans Serif"/>
                <a:cs typeface="Microsoft Sans Serif"/>
              </a:rPr>
              <a:t>column </a:t>
            </a:r>
            <a:r>
              <a:rPr sz="1577" spc="64" dirty="0">
                <a:latin typeface="Microsoft Sans Serif"/>
                <a:cs typeface="Microsoft Sans Serif"/>
              </a:rPr>
              <a:t>names </a:t>
            </a:r>
            <a:r>
              <a:rPr sz="1577" spc="67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2" dirty="0">
                <a:latin typeface="Microsoft Sans Serif"/>
                <a:cs typeface="Microsoft Sans Serif"/>
              </a:rPr>
              <a:t> </a:t>
            </a:r>
            <a:r>
              <a:rPr sz="1577" spc="36" dirty="0">
                <a:latin typeface="Microsoft Sans Serif"/>
                <a:cs typeface="Microsoft Sans Serif"/>
              </a:rPr>
              <a:t>HTML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table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header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5350" y="2690107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9487634" y="3263496"/>
            <a:ext cx="1860247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28075" marR="3081" indent="-320758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Microsoft Sans Serif"/>
                <a:cs typeface="Microsoft Sans Serif"/>
              </a:rPr>
              <a:t>Collecting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by </a:t>
            </a:r>
            <a:r>
              <a:rPr sz="1577" spc="79" dirty="0">
                <a:latin typeface="Microsoft Sans Serif"/>
                <a:cs typeface="Microsoft Sans Serif"/>
              </a:rPr>
              <a:t>parsing </a:t>
            </a:r>
            <a:r>
              <a:rPr sz="1577" spc="82" dirty="0">
                <a:latin typeface="Microsoft Sans Serif"/>
                <a:cs typeface="Microsoft Sans Serif"/>
              </a:rPr>
              <a:t> </a:t>
            </a:r>
            <a:r>
              <a:rPr sz="1577" spc="36" dirty="0">
                <a:latin typeface="Microsoft Sans Serif"/>
                <a:cs typeface="Microsoft Sans Serif"/>
              </a:rPr>
              <a:t>HTML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73" dirty="0">
                <a:latin typeface="Microsoft Sans Serif"/>
                <a:cs typeface="Microsoft Sans Serif"/>
              </a:rPr>
              <a:t>tables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6648558" y="4575744"/>
            <a:ext cx="1770142" cy="79279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3116" marR="3081" indent="-25799" algn="just">
              <a:lnSpc>
                <a:spcPct val="111000"/>
              </a:lnSpc>
              <a:spcBef>
                <a:spcPts val="55"/>
              </a:spcBef>
            </a:pPr>
            <a:r>
              <a:rPr sz="1577" spc="97" dirty="0">
                <a:latin typeface="Microsoft Sans Serif"/>
                <a:cs typeface="Microsoft Sans Serif"/>
              </a:rPr>
              <a:t>Constructing</a:t>
            </a:r>
            <a:r>
              <a:rPr sz="1577" spc="-67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we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49" dirty="0">
                <a:latin typeface="Microsoft Sans Serif"/>
                <a:cs typeface="Microsoft Sans Serif"/>
              </a:rPr>
              <a:t>have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4" dirty="0">
                <a:latin typeface="Microsoft Sans Serif"/>
                <a:cs typeface="Microsoft Sans Serif"/>
              </a:rPr>
              <a:t>obtained </a:t>
            </a:r>
            <a:r>
              <a:rPr sz="1577" spc="-412" dirty="0">
                <a:latin typeface="Microsoft Sans Serif"/>
                <a:cs typeface="Microsoft Sans Serif"/>
              </a:rPr>
              <a:t> </a:t>
            </a:r>
            <a:r>
              <a:rPr sz="1577" spc="103" dirty="0">
                <a:latin typeface="Microsoft Sans Serif"/>
                <a:cs typeface="Microsoft Sans Serif"/>
              </a:rPr>
              <a:t>into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" dirty="0">
                <a:latin typeface="Microsoft Sans Serif"/>
                <a:cs typeface="Microsoft Sans Serif"/>
              </a:rPr>
              <a:t>a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dictionary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3615840" y="4703083"/>
            <a:ext cx="2067026" cy="523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02812" marR="3081" indent="-95496">
              <a:lnSpc>
                <a:spcPct val="111000"/>
              </a:lnSpc>
              <a:spcBef>
                <a:spcPts val="55"/>
              </a:spcBef>
            </a:pPr>
            <a:r>
              <a:rPr sz="1577" spc="82" dirty="0">
                <a:latin typeface="Microsoft Sans Serif"/>
                <a:cs typeface="Microsoft Sans Serif"/>
              </a:rPr>
              <a:t>Creating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9" dirty="0">
                <a:latin typeface="Microsoft Sans Serif"/>
                <a:cs typeface="Microsoft Sans Serif"/>
              </a:rPr>
              <a:t>a</a:t>
            </a:r>
            <a:r>
              <a:rPr sz="1577" spc="-64" dirty="0">
                <a:latin typeface="Microsoft Sans Serif"/>
                <a:cs typeface="Microsoft Sans Serif"/>
              </a:rPr>
              <a:t> </a:t>
            </a:r>
            <a:r>
              <a:rPr sz="1577" spc="85" dirty="0">
                <a:latin typeface="Microsoft Sans Serif"/>
                <a:cs typeface="Microsoft Sans Serif"/>
              </a:rPr>
              <a:t>dataframe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1" dirty="0">
                <a:latin typeface="Microsoft Sans Serif"/>
                <a:cs typeface="Microsoft Sans Serif"/>
              </a:rPr>
              <a:t>from</a:t>
            </a:r>
            <a:r>
              <a:rPr sz="1577" spc="-49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dictionary</a:t>
            </a:r>
            <a:endParaRPr sz="1577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861387" y="4703083"/>
            <a:ext cx="1807878" cy="52342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2975" marR="3081" indent="-565659">
              <a:lnSpc>
                <a:spcPct val="111000"/>
              </a:lnSpc>
              <a:spcBef>
                <a:spcPts val="55"/>
              </a:spcBef>
            </a:pPr>
            <a:r>
              <a:rPr sz="1577" spc="88" dirty="0">
                <a:latin typeface="Microsoft Sans Serif"/>
                <a:cs typeface="Microsoft Sans Serif"/>
              </a:rPr>
              <a:t>Exporting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97" dirty="0">
                <a:latin typeface="Microsoft Sans Serif"/>
                <a:cs typeface="Microsoft Sans Serif"/>
              </a:rPr>
              <a:t>the</a:t>
            </a:r>
            <a:r>
              <a:rPr sz="1577" spc="-55" dirty="0">
                <a:latin typeface="Microsoft Sans Serif"/>
                <a:cs typeface="Microsoft Sans Serif"/>
              </a:rPr>
              <a:t> </a:t>
            </a:r>
            <a:r>
              <a:rPr sz="1577" spc="76" dirty="0">
                <a:latin typeface="Microsoft Sans Serif"/>
                <a:cs typeface="Microsoft Sans Serif"/>
              </a:rPr>
              <a:t>data </a:t>
            </a:r>
            <a:r>
              <a:rPr sz="1577" spc="-409" dirty="0">
                <a:latin typeface="Microsoft Sans Serif"/>
                <a:cs typeface="Microsoft Sans Serif"/>
              </a:rPr>
              <a:t> </a:t>
            </a:r>
            <a:r>
              <a:rPr sz="1577" spc="124" dirty="0">
                <a:latin typeface="Microsoft Sans Serif"/>
                <a:cs typeface="Microsoft Sans Serif"/>
              </a:rPr>
              <a:t>to</a:t>
            </a:r>
            <a:r>
              <a:rPr sz="1577" spc="-45" dirty="0">
                <a:latin typeface="Microsoft Sans Serif"/>
                <a:cs typeface="Microsoft Sans Serif"/>
              </a:rPr>
              <a:t> </a:t>
            </a:r>
            <a:r>
              <a:rPr sz="1577" spc="3" dirty="0">
                <a:latin typeface="Microsoft Sans Serif"/>
                <a:cs typeface="Microsoft Sans Serif"/>
              </a:rPr>
              <a:t>CSV</a:t>
            </a:r>
            <a:endParaRPr sz="1577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19541" y="2094841"/>
            <a:ext cx="538320" cy="513291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858176" y="2123106"/>
            <a:ext cx="469394" cy="458227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852351" y="4756933"/>
            <a:ext cx="469394" cy="458227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DFBB52B5-0E45-7C55-16BD-BF9454946FAD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badi"/>
              </a:rPr>
              <a:t>Data Collection - Scraping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2414</Words>
  <Application>Microsoft Office PowerPoint</Application>
  <PresentationFormat>Widescreen</PresentationFormat>
  <Paragraphs>252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Arial</vt:lpstr>
      <vt:lpstr>Arial MT</vt:lpstr>
      <vt:lpstr>Calibri</vt:lpstr>
      <vt:lpstr>Courier New</vt:lpstr>
      <vt:lpstr>IBM Plex Mono SemiBold</vt:lpstr>
      <vt:lpstr>Microsoft Sans Serif</vt:lpstr>
      <vt:lpstr>Times New Roman</vt:lpstr>
      <vt:lpstr>Verdana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Jayashree Saha</cp:lastModifiedBy>
  <cp:revision>201</cp:revision>
  <dcterms:created xsi:type="dcterms:W3CDTF">2021-04-29T18:58:34Z</dcterms:created>
  <dcterms:modified xsi:type="dcterms:W3CDTF">2024-06-16T20:17:49Z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